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Lst>
  <p:sldSz cy="10058400" cx="7772400"/>
  <p:notesSz cx="6858000" cy="9144000"/>
  <p:embeddedFontLst>
    <p:embeddedFont>
      <p:font typeface="Halant"/>
      <p:regular r:id="rId15"/>
      <p:bold r:id="rId16"/>
    </p:embeddedFont>
    <p:embeddedFont>
      <p:font typeface="Inter SemiBold"/>
      <p:regular r:id="rId17"/>
      <p:bold r:id="rId18"/>
      <p:italic r:id="rId19"/>
      <p:boldItalic r:id="rId20"/>
    </p:embeddedFont>
    <p:embeddedFont>
      <p:font typeface="Inter"/>
      <p:regular r:id="rId21"/>
      <p:bold r:id="rId22"/>
      <p:italic r:id="rId23"/>
      <p:boldItalic r:id="rId24"/>
    </p:embeddedFont>
    <p:embeddedFont>
      <p:font typeface="Plus Jakarta Sans"/>
      <p:regular r:id="rId25"/>
      <p:bold r:id="rId26"/>
      <p:italic r:id="rId27"/>
      <p:boldItalic r:id="rId28"/>
    </p:embeddedFont>
    <p:embeddedFont>
      <p:font typeface="Plus Jakarta Sans Medium"/>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F0DB1A4-E6B0-4186-AAAC-2AEA565CF3EE}">
  <a:tblStyle styleId="{8F0DB1A4-E6B0-4186-AAAC-2AEA565CF3E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Italic.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bold.fntdata"/><Relationship Id="rId25" Type="http://schemas.openxmlformats.org/officeDocument/2006/relationships/font" Target="fonts/PlusJakartaSans-regular.fntdata"/><Relationship Id="rId28" Type="http://schemas.openxmlformats.org/officeDocument/2006/relationships/font" Target="fonts/PlusJakartaSans-boldItalic.fntdata"/><Relationship Id="rId27" Type="http://schemas.openxmlformats.org/officeDocument/2006/relationships/font" Target="fonts/PlusJakarta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italic.fntdata"/><Relationship Id="rId30" Type="http://schemas.openxmlformats.org/officeDocument/2006/relationships/font" Target="fonts/PlusJakartaSansMedium-bold.fntdata"/><Relationship Id="rId11" Type="http://schemas.openxmlformats.org/officeDocument/2006/relationships/slide" Target="slides/slide4.xml"/><Relationship Id="rId10" Type="http://schemas.openxmlformats.org/officeDocument/2006/relationships/slide" Target="slides/slide3.xml"/><Relationship Id="rId32" Type="http://schemas.openxmlformats.org/officeDocument/2006/relationships/font" Target="fonts/PlusJakartaSansMedium-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regular.fntdata"/><Relationship Id="rId14" Type="http://schemas.openxmlformats.org/officeDocument/2006/relationships/slide" Target="slides/slide7.xml"/><Relationship Id="rId17" Type="http://schemas.openxmlformats.org/officeDocument/2006/relationships/font" Target="fonts/InterSemiBold-regular.fntdata"/><Relationship Id="rId16" Type="http://schemas.openxmlformats.org/officeDocument/2006/relationships/font" Target="fonts/Halant-bold.fntdata"/><Relationship Id="rId19" Type="http://schemas.openxmlformats.org/officeDocument/2006/relationships/font" Target="fonts/InterSemiBold-italic.fntdata"/><Relationship Id="rId18" Type="http://schemas.openxmlformats.org/officeDocument/2006/relationships/font" Target="fonts/InterSemi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7b0c9055f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7b0c9055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43d7d05e29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343d7d05e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47b0c9055f_0_2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47b0c9055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47b0c9055f_0_219: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47b0c9055f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47b0c9055f_0_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47b0c9055f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0b2967ac07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0b2967ac0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47b0c9055f_0_32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47b0c9055f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hyperlink" Target="https://youtu.be/Xf9642DqNkI?feature=shared&amp;t=61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hyperlink" Target="https://youtu.be/Xf9642DqNkI?feature=shared&amp;t=61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1721350" y="769650"/>
            <a:ext cx="5764500" cy="9981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Causation</a:t>
            </a:r>
            <a:endParaRPr b="1" sz="11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pic>
        <p:nvPicPr>
          <p:cNvPr id="100" name="Google Shape;100;p25"/>
          <p:cNvPicPr preferRelativeResize="0"/>
          <p:nvPr/>
        </p:nvPicPr>
        <p:blipFill>
          <a:blip r:embed="rId3">
            <a:alphaModFix/>
          </a:blip>
          <a:stretch>
            <a:fillRect/>
          </a:stretch>
        </p:blipFill>
        <p:spPr>
          <a:xfrm>
            <a:off x="852900" y="863113"/>
            <a:ext cx="811175" cy="811175"/>
          </a:xfrm>
          <a:prstGeom prst="rect">
            <a:avLst/>
          </a:prstGeom>
          <a:noFill/>
          <a:ln>
            <a:noFill/>
          </a:ln>
        </p:spPr>
      </p:pic>
      <p:pic>
        <p:nvPicPr>
          <p:cNvPr id="101" name="Google Shape;101;p25"/>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102" name="Google Shape;102;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3" name="Google Shape;103;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4" name="Google Shape;104;p25"/>
          <p:cNvGraphicFramePr/>
          <p:nvPr/>
        </p:nvGraphicFramePr>
        <p:xfrm>
          <a:off x="381538" y="2464186"/>
          <a:ext cx="3000000" cy="3000000"/>
        </p:xfrm>
        <a:graphic>
          <a:graphicData uri="http://schemas.openxmlformats.org/drawingml/2006/table">
            <a:tbl>
              <a:tblPr>
                <a:noFill/>
                <a:tableStyleId>{8F0DB1A4-E6B0-4186-AAAC-2AEA565CF3EE}</a:tableStyleId>
              </a:tblPr>
              <a:tblGrid>
                <a:gridCol w="7038500"/>
              </a:tblGrid>
              <a:tr h="431125">
                <a:tc>
                  <a:txBody>
                    <a:bodyPr/>
                    <a:lstStyle/>
                    <a:p>
                      <a:pPr indent="0" lvl="0" marL="0" rtl="0" algn="l">
                        <a:spcBef>
                          <a:spcPts val="0"/>
                        </a:spcBef>
                        <a:spcAft>
                          <a:spcPts val="0"/>
                        </a:spcAft>
                        <a:buNone/>
                      </a:pPr>
                      <a:r>
                        <a:rPr b="1" lang="en" sz="1150" u="sng">
                          <a:solidFill>
                            <a:schemeClr val="hlink"/>
                          </a:solidFill>
                          <a:latin typeface="Halant"/>
                          <a:ea typeface="Halant"/>
                          <a:cs typeface="Halant"/>
                          <a:sym typeface="Halant"/>
                          <a:hlinkClick r:id="rId5"/>
                        </a:rPr>
                        <a:t>Video Transcript:</a:t>
                      </a:r>
                      <a:r>
                        <a:rPr b="1" lang="en" sz="1150">
                          <a:latin typeface="Halant"/>
                          <a:ea typeface="Halant"/>
                          <a:cs typeface="Halant"/>
                          <a:sym typeface="Halant"/>
                        </a:rPr>
                        <a:t> (10:10-13:10)</a:t>
                      </a:r>
                      <a:endParaRPr sz="1150">
                        <a:latin typeface="Halant"/>
                        <a:ea typeface="Halant"/>
                        <a:cs typeface="Halant"/>
                        <a:sym typeface="Halant"/>
                      </a:endParaRPr>
                    </a:p>
                    <a:p>
                      <a:pPr indent="0" lvl="0" marL="0" marR="152400" rtl="0" algn="l">
                        <a:lnSpc>
                          <a:spcPct val="100000"/>
                        </a:lnSpc>
                        <a:spcBef>
                          <a:spcPts val="0"/>
                        </a:spcBef>
                        <a:spcAft>
                          <a:spcPts val="0"/>
                        </a:spcAft>
                        <a:buNone/>
                      </a:pPr>
                      <a:r>
                        <a:rPr lang="en" sz="1150">
                          <a:solidFill>
                            <a:schemeClr val="dk1"/>
                          </a:solidFill>
                          <a:latin typeface="Inter"/>
                          <a:ea typeface="Inter"/>
                          <a:cs typeface="Inter"/>
                          <a:sym typeface="Inter"/>
                        </a:rPr>
                        <a:t>So you have this British conception of “liberty” and that conception of “liberty” is almost the the catalyst for breaking away and and seeking liberty from Great Britain. So I'm curious, is there a clear marking point or turning point in the colonies</a:t>
                      </a:r>
                      <a:r>
                        <a:rPr lang="en" sz="1150">
                          <a:solidFill>
                            <a:schemeClr val="dk1"/>
                          </a:solidFill>
                          <a:latin typeface="Inter"/>
                          <a:ea typeface="Inter"/>
                          <a:cs typeface="Inter"/>
                          <a:sym typeface="Inter"/>
                        </a:rPr>
                        <a:t>‒</a:t>
                      </a:r>
                      <a:r>
                        <a:rPr lang="en" sz="1150">
                          <a:solidFill>
                            <a:schemeClr val="dk1"/>
                          </a:solidFill>
                          <a:latin typeface="Inter"/>
                          <a:ea typeface="Inter"/>
                          <a:cs typeface="Inter"/>
                          <a:sym typeface="Inter"/>
                        </a:rPr>
                        <a:t>where the colonists are no longer seeing themselves as British? Because even I think of the Continental Congress in 1774 seems very much about remedying the situation rather than creating something wholly new. I would love to hear you on that. It's a great it's a great question. I think this is another common misconception just in the American public (and that's why it's so important to have good teachers and good education tools like you're providing) and that is that the Revolution was very slow to come about. The American revolutionaries were quite reluctant and that goes back to their “Britishness,” their British identity. Tt's actually something that the musical </a:t>
                      </a:r>
                      <a:r>
                        <a:rPr i="1" lang="en" sz="1150">
                          <a:solidFill>
                            <a:schemeClr val="dk1"/>
                          </a:solidFill>
                          <a:latin typeface="Inter"/>
                          <a:ea typeface="Inter"/>
                          <a:cs typeface="Inter"/>
                          <a:sym typeface="Inter"/>
                        </a:rPr>
                        <a:t>1776</a:t>
                      </a:r>
                      <a:r>
                        <a:rPr lang="en" sz="1150">
                          <a:solidFill>
                            <a:schemeClr val="dk1"/>
                          </a:solidFill>
                          <a:latin typeface="Inter"/>
                          <a:ea typeface="Inter"/>
                          <a:cs typeface="Inter"/>
                          <a:sym typeface="Inter"/>
                        </a:rPr>
                        <a:t> captures quite well. The whole drama of the musical is: will they or won't they declare their independence? It takes them so long to do it. When we think about the imperial crisis with Britain really starts in 1763, at the close of the Seven Years War , also known as the French and Indian War‒when Britain begins to really tighten their regulations of the American colonies. It takes more than a dozen years before the Americans declare independence. I'm often asked this and I don't think that, there's not a single cause. I don't think it you can say “It's just the Stamp Act,” or “It's just the Tea Act,” “the Proclamation 1763.” I think it's the combination of all those things and the common idea is self-determination or sovereignty or control. Basically to put it in a a real basic way, the Americans wanted control over their own affairs. Then finally you get the war, of course in the spring of 1775. It doesn't make sense to us, it almost seems counterintuitive. It seems like they would declare independence and then fight the war, but the war started before independence. This is often missed and because it starts before independence, it’s the point of no return. Once the king is starting to make war on the colonists, I think that's when they really begin to move towards independence and a more American identity. Because the whole point of being in the empire was to be protected by the king. That was the deal. If you were a subject of the crown, you had loyalty to the crown, and in return the King was supposed to protect you. So once the king is no longer protecting you, but actual</a:t>
                      </a:r>
                      <a:r>
                        <a:rPr lang="en" sz="1150">
                          <a:solidFill>
                            <a:schemeClr val="dk1"/>
                          </a:solidFill>
                          <a:latin typeface="Inter"/>
                          <a:ea typeface="Inter"/>
                          <a:cs typeface="Inter"/>
                          <a:sym typeface="Inter"/>
                        </a:rPr>
                        <a:t>ly </a:t>
                      </a:r>
                      <a:r>
                        <a:rPr lang="en" sz="1150">
                          <a:solidFill>
                            <a:schemeClr val="dk1"/>
                          </a:solidFill>
                          <a:latin typeface="Inter"/>
                          <a:ea typeface="Inter"/>
                          <a:cs typeface="Inter"/>
                          <a:sym typeface="Inter"/>
                        </a:rPr>
                        <a:t>making war against you, I think that was the very key point. It is such an interesting order of events, war first and independence second.</a:t>
                      </a:r>
                      <a:endParaRPr sz="1150">
                        <a:solidFill>
                          <a:schemeClr val="dk1"/>
                        </a:solidFill>
                        <a:latin typeface="Inter"/>
                        <a:ea typeface="Inter"/>
                        <a:cs typeface="Inter"/>
                        <a:sym typeface="Inter"/>
                      </a:endParaRPr>
                    </a:p>
                  </a:txBody>
                  <a:tcPr marT="91425" marB="91425" marR="91425" marL="121450"/>
                </a:tc>
              </a:tr>
            </a:tbl>
          </a:graphicData>
        </a:graphic>
      </p:graphicFrame>
      <p:sp>
        <p:nvSpPr>
          <p:cNvPr id="105" name="Google Shape;105;p25"/>
          <p:cNvSpPr txBox="1"/>
          <p:nvPr/>
        </p:nvSpPr>
        <p:spPr>
          <a:xfrm>
            <a:off x="455228" y="1757855"/>
            <a:ext cx="6918300" cy="609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Dr. Denver Brunsman</a:t>
            </a:r>
            <a:endParaRPr b="1" sz="1100">
              <a:solidFill>
                <a:srgbClr val="000000"/>
              </a:solidFill>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Dr. Denver Brunsman is P</a:t>
            </a:r>
            <a:r>
              <a:rPr lang="en" sz="1100">
                <a:solidFill>
                  <a:srgbClr val="131313"/>
                </a:solidFill>
                <a:latin typeface="Inter"/>
                <a:ea typeface="Inter"/>
                <a:cs typeface="Inter"/>
                <a:sym typeface="Inter"/>
              </a:rPr>
              <a:t>rofessor of History and Department Chair at The George Washington University.</a:t>
            </a:r>
            <a:endParaRPr sz="1100">
              <a:solidFill>
                <a:schemeClr val="dk1"/>
              </a:solidFill>
              <a:latin typeface="Inter"/>
              <a:ea typeface="Inter"/>
              <a:cs typeface="Inter"/>
              <a:sym typeface="Inter"/>
            </a:endParaRPr>
          </a:p>
        </p:txBody>
      </p:sp>
      <p:sp>
        <p:nvSpPr>
          <p:cNvPr id="106" name="Google Shape;106;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Ideas of the American Revolution</a:t>
            </a:r>
            <a:r>
              <a:rPr lang="en" sz="1900">
                <a:solidFill>
                  <a:schemeClr val="dk1"/>
                </a:solidFill>
                <a:latin typeface="Halant"/>
                <a:ea typeface="Halant"/>
                <a:cs typeface="Halant"/>
                <a:sym typeface="Halant"/>
              </a:rPr>
              <a:t> Podcast Clip</a:t>
            </a:r>
            <a:endParaRPr sz="1900">
              <a:solidFill>
                <a:schemeClr val="dk1"/>
              </a:solidFill>
              <a:latin typeface="Halant"/>
              <a:ea typeface="Halant"/>
              <a:cs typeface="Halant"/>
              <a:sym typeface="Halant"/>
            </a:endParaRPr>
          </a:p>
        </p:txBody>
      </p:sp>
      <p:sp>
        <p:nvSpPr>
          <p:cNvPr id="107" name="Google Shape;107;p25"/>
          <p:cNvSpPr txBox="1"/>
          <p:nvPr/>
        </p:nvSpPr>
        <p:spPr>
          <a:xfrm>
            <a:off x="374300" y="7804400"/>
            <a:ext cx="7062300" cy="18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Questions: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were colonists slow to declare independence from Britain?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Professor Brunsman, what made the colonists finally move </a:t>
            </a:r>
            <a:r>
              <a:rPr lang="en" sz="1200">
                <a:solidFill>
                  <a:schemeClr val="dk1"/>
                </a:solidFill>
                <a:latin typeface="Inter"/>
                <a:ea typeface="Inter"/>
                <a:cs typeface="Inter"/>
                <a:sym typeface="Inter"/>
              </a:rPr>
              <a:t>toward</a:t>
            </a:r>
            <a:r>
              <a:rPr lang="en" sz="1200">
                <a:solidFill>
                  <a:schemeClr val="dk1"/>
                </a:solidFill>
                <a:latin typeface="Inter"/>
                <a:ea typeface="Inter"/>
                <a:cs typeface="Inter"/>
                <a:sym typeface="Inter"/>
              </a:rPr>
              <a:t> independence?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
        <p:nvSpPr>
          <p:cNvPr id="108" name="Google Shape;108;p25"/>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2" name="Shape 112"/>
        <p:cNvGrpSpPr/>
        <p:nvPr/>
      </p:nvGrpSpPr>
      <p:grpSpPr>
        <a:xfrm>
          <a:off x="0" y="0"/>
          <a:ext cx="0" cy="0"/>
          <a:chOff x="0" y="0"/>
          <a:chExt cx="0" cy="0"/>
        </a:xfrm>
      </p:grpSpPr>
      <p:sp>
        <p:nvSpPr>
          <p:cNvPr id="113" name="Google Shape;113;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Road to Independence</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4" name="Google Shape;114;p2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15" name="Google Shape;115;p26"/>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6" name="Google Shape;116;p26"/>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17" name="Google Shape;117;p26"/>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8" name="Google Shape;118;p26"/>
          <p:cNvSpPr txBox="1"/>
          <p:nvPr/>
        </p:nvSpPr>
        <p:spPr>
          <a:xfrm>
            <a:off x="2874150" y="1292200"/>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Toward Independence</a:t>
            </a:r>
            <a:endParaRPr b="1" sz="1200">
              <a:solidFill>
                <a:schemeClr val="dk1"/>
              </a:solidFill>
              <a:latin typeface="Inter"/>
              <a:ea typeface="Inter"/>
              <a:cs typeface="Inter"/>
              <a:sym typeface="Inter"/>
            </a:endParaRPr>
          </a:p>
        </p:txBody>
      </p:sp>
      <p:sp>
        <p:nvSpPr>
          <p:cNvPr id="119" name="Google Shape;119;p26"/>
          <p:cNvSpPr txBox="1"/>
          <p:nvPr/>
        </p:nvSpPr>
        <p:spPr>
          <a:xfrm>
            <a:off x="1415325" y="1930525"/>
            <a:ext cx="4959000" cy="562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War for _________ Independence was not the product of slow, decades long, discontent by the colonists against the ___________.</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20" name="Google Shape;120;p26"/>
          <p:cNvSpPr txBox="1"/>
          <p:nvPr/>
        </p:nvSpPr>
        <p:spPr>
          <a:xfrm>
            <a:off x="470900" y="26916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Most colonists were ______ British citizens, especially up until the year 1763, which marked the end of the ________ and Indian War (Also called the Seven Years’ War).</a:t>
            </a:r>
            <a:endParaRPr sz="1100">
              <a:solidFill>
                <a:schemeClr val="dk1"/>
              </a:solidFill>
              <a:latin typeface="Inter"/>
              <a:ea typeface="Inter"/>
              <a:cs typeface="Inter"/>
              <a:sym typeface="Inter"/>
            </a:endParaRPr>
          </a:p>
        </p:txBody>
      </p:sp>
      <p:sp>
        <p:nvSpPr>
          <p:cNvPr id="121" name="Google Shape;121;p26"/>
          <p:cNvSpPr txBox="1"/>
          <p:nvPr/>
        </p:nvSpPr>
        <p:spPr>
          <a:xfrm>
            <a:off x="428750" y="5638675"/>
            <a:ext cx="21084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Proclamation of 1763:</a:t>
            </a:r>
            <a:endParaRPr b="1"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To keep the white colonists and American Indians from fighting, this decreed that colonists must stay _____ of the Appalachian Mountains, and Indian tribes must stay _______. Colonists felt this prevented their freedom to settle.</a:t>
            </a:r>
            <a:endParaRPr sz="1000">
              <a:solidFill>
                <a:schemeClr val="dk1"/>
              </a:solidFill>
              <a:latin typeface="Inter"/>
              <a:ea typeface="Inter"/>
              <a:cs typeface="Inter"/>
              <a:sym typeface="Inter"/>
            </a:endParaRPr>
          </a:p>
        </p:txBody>
      </p:sp>
      <p:sp>
        <p:nvSpPr>
          <p:cNvPr id="122" name="Google Shape;122;p26"/>
          <p:cNvSpPr txBox="1"/>
          <p:nvPr/>
        </p:nvSpPr>
        <p:spPr>
          <a:xfrm>
            <a:off x="2861650" y="5397350"/>
            <a:ext cx="20241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Stamp Act (1765):                        </a:t>
            </a:r>
            <a:r>
              <a:rPr lang="en" sz="1000">
                <a:solidFill>
                  <a:schemeClr val="dk1"/>
                </a:solidFill>
                <a:latin typeface="Inter"/>
                <a:ea typeface="Inter"/>
                <a:cs typeface="Inter"/>
                <a:sym typeface="Inter"/>
              </a:rPr>
              <a:t>The British incurred a large ________ from the war, and felt that the American colonists should help pay it off, and so they began to _________ the colonists. This Act required that colonists buy a stamp for every piece of paper used.</a:t>
            </a:r>
            <a:endParaRPr sz="1000">
              <a:solidFill>
                <a:schemeClr val="dk1"/>
              </a:solidFill>
              <a:latin typeface="Inter"/>
              <a:ea typeface="Inter"/>
              <a:cs typeface="Inter"/>
              <a:sym typeface="Inter"/>
            </a:endParaRPr>
          </a:p>
        </p:txBody>
      </p:sp>
      <p:sp>
        <p:nvSpPr>
          <p:cNvPr id="123" name="Google Shape;123;p26"/>
          <p:cNvSpPr txBox="1"/>
          <p:nvPr/>
        </p:nvSpPr>
        <p:spPr>
          <a:xfrm>
            <a:off x="5222000" y="5638675"/>
            <a:ext cx="2108400" cy="1069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Quartering Act (1765): </a:t>
            </a:r>
            <a:r>
              <a:rPr lang="en" sz="1000">
                <a:solidFill>
                  <a:schemeClr val="dk1"/>
                </a:solidFill>
                <a:latin typeface="Inter"/>
                <a:ea typeface="Inter"/>
                <a:cs typeface="Inter"/>
                <a:sym typeface="Inter"/>
              </a:rPr>
              <a:t>Ordered colonists to house any British ____________ and provide them with basic needs. The colonists saw this as the same as being taxed.</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000">
              <a:solidFill>
                <a:schemeClr val="dk1"/>
              </a:solidFill>
              <a:latin typeface="Inter"/>
              <a:ea typeface="Inter"/>
              <a:cs typeface="Inter"/>
              <a:sym typeface="Inter"/>
            </a:endParaRPr>
          </a:p>
        </p:txBody>
      </p:sp>
      <p:sp>
        <p:nvSpPr>
          <p:cNvPr id="124" name="Google Shape;124;p26"/>
          <p:cNvSpPr txBox="1"/>
          <p:nvPr/>
        </p:nvSpPr>
        <p:spPr>
          <a:xfrm>
            <a:off x="428750" y="7428800"/>
            <a:ext cx="21084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Townshend Acts (1767): </a:t>
            </a:r>
            <a:r>
              <a:rPr lang="en" sz="1000">
                <a:solidFill>
                  <a:schemeClr val="dk1"/>
                </a:solidFill>
                <a:latin typeface="Inter"/>
                <a:ea typeface="Inter"/>
                <a:cs typeface="Inter"/>
                <a:sym typeface="Inter"/>
              </a:rPr>
              <a:t>These laws</a:t>
            </a:r>
            <a:r>
              <a:rPr b="1" lang="en" sz="1000">
                <a:solidFill>
                  <a:schemeClr val="dk1"/>
                </a:solidFill>
                <a:latin typeface="Inter"/>
                <a:ea typeface="Inter"/>
                <a:cs typeface="Inter"/>
                <a:sym typeface="Inter"/>
              </a:rPr>
              <a:t> </a:t>
            </a:r>
            <a:r>
              <a:rPr lang="en" sz="1000">
                <a:solidFill>
                  <a:schemeClr val="dk1"/>
                </a:solidFill>
                <a:latin typeface="Inter"/>
                <a:ea typeface="Inter"/>
                <a:cs typeface="Inter"/>
                <a:sym typeface="Inter"/>
              </a:rPr>
              <a:t>placed a _______, or tax, on certain goods the colonies imported from Britain. Goods included glass, paint, paper and ____. Many colonists boycotted these British goods to avoid paying the duty.</a:t>
            </a:r>
            <a:endParaRPr sz="1000">
              <a:solidFill>
                <a:schemeClr val="dk1"/>
              </a:solidFill>
              <a:latin typeface="Inter"/>
              <a:ea typeface="Inter"/>
              <a:cs typeface="Inter"/>
              <a:sym typeface="Inter"/>
            </a:endParaRPr>
          </a:p>
        </p:txBody>
      </p:sp>
      <p:sp>
        <p:nvSpPr>
          <p:cNvPr id="125" name="Google Shape;125;p26"/>
          <p:cNvSpPr txBox="1"/>
          <p:nvPr/>
        </p:nvSpPr>
        <p:spPr>
          <a:xfrm>
            <a:off x="2920450" y="7193863"/>
            <a:ext cx="19065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Massacre (1770):</a:t>
            </a:r>
            <a:r>
              <a:rPr lang="en" sz="1000">
                <a:solidFill>
                  <a:schemeClr val="dk1"/>
                </a:solidFill>
                <a:latin typeface="Inter"/>
                <a:ea typeface="Inter"/>
                <a:cs typeface="Inter"/>
                <a:sym typeface="Inter"/>
              </a:rPr>
              <a:t> _________ Bostonians were shot and killed by British soldiers. Though the colonists antagonized these soldiers greatly, colonists used this as further evidence of British brutality.</a:t>
            </a:r>
            <a:endParaRPr sz="1000">
              <a:solidFill>
                <a:schemeClr val="dk1"/>
              </a:solidFill>
              <a:latin typeface="Inter"/>
              <a:ea typeface="Inter"/>
              <a:cs typeface="Inter"/>
              <a:sym typeface="Inter"/>
            </a:endParaRPr>
          </a:p>
        </p:txBody>
      </p:sp>
      <p:sp>
        <p:nvSpPr>
          <p:cNvPr id="126" name="Google Shape;126;p26"/>
          <p:cNvSpPr txBox="1"/>
          <p:nvPr/>
        </p:nvSpPr>
        <p:spPr>
          <a:xfrm>
            <a:off x="5210250" y="6857425"/>
            <a:ext cx="2108400" cy="1813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Tea Party (1773): </a:t>
            </a:r>
            <a:r>
              <a:rPr lang="en" sz="1000">
                <a:solidFill>
                  <a:schemeClr val="dk1"/>
                </a:solidFill>
                <a:latin typeface="Inter"/>
                <a:ea typeface="Inter"/>
                <a:cs typeface="Inter"/>
                <a:sym typeface="Inter"/>
              </a:rPr>
              <a:t>To keep the British East _______ Company in control of the tea trade, the British lowered the price of tea but still taxed it. As a sign of protest against taxes (even though the tea was cheaper), a group called the Sons of Liberty threw _________ pounds of tea into the Boston harbor.</a:t>
            </a:r>
            <a:endParaRPr sz="1000">
              <a:solidFill>
                <a:schemeClr val="dk1"/>
              </a:solidFill>
              <a:latin typeface="Inter"/>
              <a:ea typeface="Inter"/>
              <a:cs typeface="Inter"/>
              <a:sym typeface="Inter"/>
            </a:endParaRPr>
          </a:p>
        </p:txBody>
      </p:sp>
      <p:sp>
        <p:nvSpPr>
          <p:cNvPr id="127" name="Google Shape;127;p26"/>
          <p:cNvSpPr txBox="1"/>
          <p:nvPr/>
        </p:nvSpPr>
        <p:spPr>
          <a:xfrm>
            <a:off x="2874150" y="2700250"/>
            <a:ext cx="2024100" cy="1724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French and Indian War was part of a long struggle between France and Britain for territory and power. It lasted from _____-_____, ending with the Treaty of ________, in which France ceded, or gave Canada to Britain.</a:t>
            </a:r>
            <a:endParaRPr sz="1100">
              <a:solidFill>
                <a:schemeClr val="dk1"/>
              </a:solidFill>
              <a:latin typeface="Inter"/>
              <a:ea typeface="Inter"/>
              <a:cs typeface="Inter"/>
              <a:sym typeface="Inter"/>
            </a:endParaRPr>
          </a:p>
        </p:txBody>
      </p:sp>
      <p:sp>
        <p:nvSpPr>
          <p:cNvPr id="128" name="Google Shape;128;p26"/>
          <p:cNvSpPr txBox="1"/>
          <p:nvPr/>
        </p:nvSpPr>
        <p:spPr>
          <a:xfrm>
            <a:off x="5277400" y="26916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Great Britain’s victory over the French contributed to the _____________________ of colonists, that is, the process where colonists were becoming more ___________ over time.</a:t>
            </a:r>
            <a:endParaRPr sz="1100">
              <a:solidFill>
                <a:schemeClr val="dk1"/>
              </a:solidFill>
              <a:latin typeface="Inter"/>
              <a:ea typeface="Inter"/>
              <a:cs typeface="Inter"/>
              <a:sym typeface="Inter"/>
            </a:endParaRPr>
          </a:p>
        </p:txBody>
      </p:sp>
      <p:sp>
        <p:nvSpPr>
          <p:cNvPr id="129" name="Google Shape;129;p26"/>
          <p:cNvSpPr txBox="1"/>
          <p:nvPr/>
        </p:nvSpPr>
        <p:spPr>
          <a:xfrm>
            <a:off x="2434200" y="4581150"/>
            <a:ext cx="29040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________</a:t>
            </a:r>
            <a:r>
              <a:rPr b="1" lang="en" sz="1200">
                <a:solidFill>
                  <a:schemeClr val="dk1"/>
                </a:solidFill>
                <a:latin typeface="Inter"/>
                <a:ea typeface="Inter"/>
                <a:cs typeface="Inter"/>
                <a:sym typeface="Inter"/>
              </a:rPr>
              <a:t> of the American Revolution</a:t>
            </a:r>
            <a:endParaRPr b="1" sz="1200">
              <a:solidFill>
                <a:schemeClr val="dk1"/>
              </a:solidFill>
              <a:latin typeface="Inter"/>
              <a:ea typeface="Inter"/>
              <a:cs typeface="Inter"/>
              <a:sym typeface="Inter"/>
            </a:endParaRPr>
          </a:p>
        </p:txBody>
      </p:sp>
      <p:sp>
        <p:nvSpPr>
          <p:cNvPr id="130" name="Google Shape;130;p26"/>
          <p:cNvSpPr txBox="1"/>
          <p:nvPr/>
        </p:nvSpPr>
        <p:spPr>
          <a:xfrm>
            <a:off x="3665675" y="8820175"/>
            <a:ext cx="3653100" cy="645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This led to the </a:t>
            </a:r>
            <a:r>
              <a:rPr b="1" lang="en" sz="1000">
                <a:solidFill>
                  <a:schemeClr val="dk1"/>
                </a:solidFill>
                <a:latin typeface="Inter"/>
                <a:ea typeface="Inter"/>
                <a:cs typeface="Inter"/>
                <a:sym typeface="Inter"/>
              </a:rPr>
              <a:t>Intolerable (Coercive) Acts in 1774: </a:t>
            </a:r>
            <a:r>
              <a:rPr lang="en" sz="1000">
                <a:solidFill>
                  <a:schemeClr val="dk1"/>
                </a:solidFill>
                <a:latin typeface="Inter"/>
                <a:ea typeface="Inter"/>
                <a:cs typeface="Inter"/>
                <a:sym typeface="Inter"/>
              </a:rPr>
              <a:t>laws that punished the Tea Party by shutting down the harbor, and sending ________ to keep a watch on Massachusetts.</a:t>
            </a:r>
            <a:endParaRPr sz="1000">
              <a:solidFill>
                <a:schemeClr val="dk1"/>
              </a:solidFill>
              <a:latin typeface="Inter"/>
              <a:ea typeface="Inter"/>
              <a:cs typeface="Inter"/>
              <a:sym typeface="Inter"/>
            </a:endParaRPr>
          </a:p>
        </p:txBody>
      </p:sp>
      <p:pic>
        <p:nvPicPr>
          <p:cNvPr id="131" name="Google Shape;131;p26"/>
          <p:cNvPicPr preferRelativeResize="0"/>
          <p:nvPr/>
        </p:nvPicPr>
        <p:blipFill rotWithShape="1">
          <a:blip r:embed="rId5">
            <a:alphaModFix/>
          </a:blip>
          <a:srcRect b="65152" l="5875" r="5902" t="1960"/>
          <a:stretch/>
        </p:blipFill>
        <p:spPr>
          <a:xfrm>
            <a:off x="470893" y="4357775"/>
            <a:ext cx="1813870" cy="844499"/>
          </a:xfrm>
          <a:prstGeom prst="rect">
            <a:avLst/>
          </a:prstGeom>
          <a:noFill/>
          <a:ln>
            <a:noFill/>
          </a:ln>
        </p:spPr>
      </p:pic>
      <p:pic>
        <p:nvPicPr>
          <p:cNvPr id="132" name="Google Shape;132;p26"/>
          <p:cNvPicPr preferRelativeResize="0"/>
          <p:nvPr/>
        </p:nvPicPr>
        <p:blipFill rotWithShape="1">
          <a:blip r:embed="rId6">
            <a:alphaModFix/>
          </a:blip>
          <a:srcRect b="10103" l="0" r="0" t="11267"/>
          <a:stretch/>
        </p:blipFill>
        <p:spPr>
          <a:xfrm>
            <a:off x="5429775" y="4357775"/>
            <a:ext cx="1873623" cy="844499"/>
          </a:xfrm>
          <a:prstGeom prst="rect">
            <a:avLst/>
          </a:prstGeom>
          <a:noFill/>
          <a:ln>
            <a:noFill/>
          </a:ln>
        </p:spPr>
      </p:pic>
      <p:cxnSp>
        <p:nvCxnSpPr>
          <p:cNvPr id="133" name="Google Shape;133;p26"/>
          <p:cNvCxnSpPr>
            <a:endCxn id="127" idx="1"/>
          </p:cNvCxnSpPr>
          <p:nvPr/>
        </p:nvCxnSpPr>
        <p:spPr>
          <a:xfrm>
            <a:off x="2525550" y="3465850"/>
            <a:ext cx="348600" cy="96600"/>
          </a:xfrm>
          <a:prstGeom prst="straightConnector1">
            <a:avLst/>
          </a:prstGeom>
          <a:noFill/>
          <a:ln cap="flat" cmpd="sng" w="9525">
            <a:solidFill>
              <a:schemeClr val="dk2"/>
            </a:solidFill>
            <a:prstDash val="solid"/>
            <a:round/>
            <a:headEnd len="med" w="med" type="none"/>
            <a:tailEnd len="med" w="med" type="triangle"/>
          </a:ln>
        </p:spPr>
      </p:cxnSp>
      <p:cxnSp>
        <p:nvCxnSpPr>
          <p:cNvPr id="134" name="Google Shape;134;p26"/>
          <p:cNvCxnSpPr>
            <a:endCxn id="128" idx="1"/>
          </p:cNvCxnSpPr>
          <p:nvPr/>
        </p:nvCxnSpPr>
        <p:spPr>
          <a:xfrm flipH="1" rot="10800000">
            <a:off x="4921300" y="3420825"/>
            <a:ext cx="356100" cy="160500"/>
          </a:xfrm>
          <a:prstGeom prst="straightConnector1">
            <a:avLst/>
          </a:prstGeom>
          <a:noFill/>
          <a:ln cap="flat" cmpd="sng" w="9525">
            <a:solidFill>
              <a:schemeClr val="dk2"/>
            </a:solidFill>
            <a:prstDash val="solid"/>
            <a:round/>
            <a:headEnd len="med" w="med" type="none"/>
            <a:tailEnd len="med" w="med" type="triangle"/>
          </a:ln>
        </p:spPr>
      </p:cxnSp>
      <p:cxnSp>
        <p:nvCxnSpPr>
          <p:cNvPr id="135" name="Google Shape;135;p26"/>
          <p:cNvCxnSpPr>
            <a:stCxn id="126" idx="2"/>
            <a:endCxn id="130" idx="0"/>
          </p:cNvCxnSpPr>
          <p:nvPr/>
        </p:nvCxnSpPr>
        <p:spPr>
          <a:xfrm flipH="1">
            <a:off x="5492250" y="8670625"/>
            <a:ext cx="772200" cy="149700"/>
          </a:xfrm>
          <a:prstGeom prst="straightConnector1">
            <a:avLst/>
          </a:prstGeom>
          <a:noFill/>
          <a:ln cap="flat" cmpd="sng" w="9525">
            <a:solidFill>
              <a:schemeClr val="dk2"/>
            </a:solidFill>
            <a:prstDash val="solid"/>
            <a:round/>
            <a:headEnd len="med" w="med" type="none"/>
            <a:tailEnd len="med" w="med" type="triangle"/>
          </a:ln>
        </p:spPr>
      </p:cxnSp>
      <p:pic>
        <p:nvPicPr>
          <p:cNvPr id="136" name="Google Shape;136;p26" title="Context@2x transparent.png"/>
          <p:cNvPicPr preferRelativeResize="0"/>
          <p:nvPr/>
        </p:nvPicPr>
        <p:blipFill>
          <a:blip r:embed="rId7">
            <a:alphaModFix/>
          </a:blip>
          <a:stretch>
            <a:fillRect/>
          </a:stretch>
        </p:blipFill>
        <p:spPr>
          <a:xfrm>
            <a:off x="6374325" y="1365300"/>
            <a:ext cx="946275" cy="946275"/>
          </a:xfrm>
          <a:prstGeom prst="rect">
            <a:avLst/>
          </a:prstGeom>
          <a:noFill/>
          <a:ln>
            <a:noFill/>
          </a:ln>
        </p:spPr>
      </p:pic>
      <p:sp>
        <p:nvSpPr>
          <p:cNvPr id="137" name="Google Shape;137;p26"/>
          <p:cNvSpPr txBox="1"/>
          <p:nvPr/>
        </p:nvSpPr>
        <p:spPr>
          <a:xfrm>
            <a:off x="542977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a:t>
            </a:r>
            <a:r>
              <a:rPr lang="en" sz="800">
                <a:solidFill>
                  <a:srgbClr val="202122"/>
                </a:solidFill>
                <a:latin typeface="Inter"/>
                <a:ea typeface="Inter"/>
                <a:cs typeface="Inter"/>
                <a:sym typeface="Inter"/>
              </a:rPr>
              <a:t>W.D. Cooper, "Boston Tea Party", 1789. Public Domain.</a:t>
            </a:r>
            <a:endParaRPr sz="800">
              <a:solidFill>
                <a:schemeClr val="dk1"/>
              </a:solidFill>
              <a:latin typeface="Inter"/>
              <a:ea typeface="Inter"/>
              <a:cs typeface="Inter"/>
              <a:sym typeface="Inter"/>
            </a:endParaRPr>
          </a:p>
        </p:txBody>
      </p:sp>
      <p:sp>
        <p:nvSpPr>
          <p:cNvPr id="138" name="Google Shape;138;p26"/>
          <p:cNvSpPr txBox="1"/>
          <p:nvPr/>
        </p:nvSpPr>
        <p:spPr>
          <a:xfrm>
            <a:off x="44412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a:t>
            </a:r>
            <a:r>
              <a:rPr lang="en" sz="800">
                <a:solidFill>
                  <a:schemeClr val="dk1"/>
                </a:solidFill>
                <a:latin typeface="Inter"/>
                <a:ea typeface="Inter"/>
                <a:cs typeface="Inter"/>
                <a:sym typeface="Inter"/>
              </a:rPr>
              <a:t>“The Royal Proclamation of 1763,” 1763. Public Domain.</a:t>
            </a:r>
            <a:endParaRPr sz="8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2" name="Shape 142"/>
        <p:cNvGrpSpPr/>
        <p:nvPr/>
      </p:nvGrpSpPr>
      <p:grpSpPr>
        <a:xfrm>
          <a:off x="0" y="0"/>
          <a:ext cx="0" cy="0"/>
          <a:chOff x="0" y="0"/>
          <a:chExt cx="0" cy="0"/>
        </a:xfrm>
      </p:grpSpPr>
      <p:sp>
        <p:nvSpPr>
          <p:cNvPr id="143" name="Google Shape;143;p27"/>
          <p:cNvSpPr txBox="1"/>
          <p:nvPr/>
        </p:nvSpPr>
        <p:spPr>
          <a:xfrm>
            <a:off x="469041" y="9305555"/>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Comparison</a:t>
            </a:r>
            <a:endParaRPr sz="1300">
              <a:latin typeface="Inter"/>
              <a:ea typeface="Inter"/>
              <a:cs typeface="Inter"/>
              <a:sym typeface="Inter"/>
            </a:endParaRPr>
          </a:p>
        </p:txBody>
      </p:sp>
      <p:sp>
        <p:nvSpPr>
          <p:cNvPr id="144" name="Google Shape;144;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American Revolution Poetry</a:t>
            </a:r>
            <a:endParaRPr sz="2500">
              <a:solidFill>
                <a:schemeClr val="dk1"/>
              </a:solidFill>
              <a:latin typeface="Plus Jakarta Sans Medium"/>
              <a:ea typeface="Plus Jakarta Sans Medium"/>
              <a:cs typeface="Plus Jakarta Sans Medium"/>
              <a:sym typeface="Plus Jakarta Sans Medium"/>
            </a:endParaRPr>
          </a:p>
        </p:txBody>
      </p:sp>
      <p:pic>
        <p:nvPicPr>
          <p:cNvPr id="145" name="Google Shape;145;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46" name="Google Shape;146;p27"/>
          <p:cNvGraphicFramePr/>
          <p:nvPr/>
        </p:nvGraphicFramePr>
        <p:xfrm>
          <a:off x="469027" y="1842125"/>
          <a:ext cx="3000000" cy="3000000"/>
        </p:xfrm>
        <a:graphic>
          <a:graphicData uri="http://schemas.openxmlformats.org/drawingml/2006/table">
            <a:tbl>
              <a:tblPr>
                <a:noFill/>
                <a:tableStyleId>{8F0DB1A4-E6B0-4186-AAAC-2AEA565CF3EE}</a:tableStyleId>
              </a:tblPr>
              <a:tblGrid>
                <a:gridCol w="3595450"/>
                <a:gridCol w="3238875"/>
              </a:tblGrid>
              <a:tr h="1463500">
                <a:tc>
                  <a:txBody>
                    <a:bodyPr/>
                    <a:lstStyle/>
                    <a:p>
                      <a:pPr indent="0" lvl="0" marL="0" rtl="0" algn="l">
                        <a:spcBef>
                          <a:spcPts val="0"/>
                        </a:spcBef>
                        <a:spcAft>
                          <a:spcPts val="0"/>
                        </a:spcAft>
                        <a:buClr>
                          <a:schemeClr val="dk1"/>
                        </a:buClr>
                        <a:buSzPts val="1200"/>
                        <a:buFont typeface="Arial"/>
                        <a:buNone/>
                      </a:pPr>
                      <a:r>
                        <a:rPr lang="en" sz="1300">
                          <a:latin typeface="Halant"/>
                          <a:ea typeface="Halant"/>
                          <a:cs typeface="Halant"/>
                          <a:sym typeface="Halant"/>
                        </a:rPr>
                        <a:t>Source: Hannah Griffitts, “The Female Patriots,” December 25, 1769.</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rPr lang="en" sz="1000">
                          <a:latin typeface="Inter"/>
                          <a:ea typeface="Inter"/>
                          <a:cs typeface="Inter"/>
                          <a:sym typeface="Inter"/>
                        </a:rPr>
                        <a:t>Note: Hannah Griffitts first published this poem anonymously in 1768. It was written in response to the Townshend Acts which taxed items like paper, paint, glass, and tea.</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Arial"/>
                        <a:buNone/>
                      </a:pPr>
                      <a:r>
                        <a:rPr lang="en" sz="1300">
                          <a:latin typeface="Halant"/>
                          <a:ea typeface="Halant"/>
                          <a:cs typeface="Halant"/>
                          <a:sym typeface="Halant"/>
                        </a:rPr>
                        <a:t>Source: Mercy Otis Warren, “To the Honorable John Winthrop, Esq.” 1774.</a:t>
                      </a:r>
                      <a:endParaRPr sz="13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3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Note: Mercy Otis Warren writes about the importance of women being willing to sacrifice the fashions of the day “except for the real necessities of life” in order to boycott British goods.</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5190450">
                <a:tc>
                  <a:txBody>
                    <a:bodyPr/>
                    <a:lstStyle/>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If the Sons (so degenerate) the Blessing despise,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Let the Daughters of Liberty, nobly arise,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tho’ we’ve no Voice, but a negative here.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 use of the Taxables, let us forebear,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(Then Merchants import till yr. Stores are all full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May the Buyers be few &amp; yr. Traffic be dull.)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Stand firmly resolved &amp; bid Grenville [English Minister George] to see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That rather than Freedom, we’ll part with our Tea.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Paper sufficient (at home) still we have,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To assure the Wise-acre, we will not sign Slave.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When this Homespun shall fail, to remonstrate our Grief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We can speak with the Tongue or scratch on a Leaf.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Refuse all their Colors, the richest of Dye,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 juice of a Berry – our Paint can supply,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                                  A   F E M A L E . </a:t>
                      </a:r>
                      <a:endParaRPr sz="13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Freedom may weep, and Tyranny prevail,</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stubborn patriots either frown or rail;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This mighty theme produced a long debate,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On the best plan to save a sinking state;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To British marts, forbidden to repair</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(Where every luxury tempts the blooming fair,)...</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Let us resolve in small sacrifice,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We’ll quit the useless vanities of life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 sharp debate ensued on wrong and right,</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 little warm, ‘tis true, yet all unite,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At once to end the great politic strife,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yield up all the real wants of life...</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And Heaven looks down and sanctifies* the deed</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latin typeface="Inter"/>
                          <a:ea typeface="Inter"/>
                          <a:cs typeface="Inter"/>
                          <a:sym typeface="Inter"/>
                        </a:rPr>
                        <a:t>They’ll fight for freedom, and for virtue bleed.</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*sanctify- to make legitimate</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8"/>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152" name="Google Shape;152;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3" name="Google Shape;153;p28"/>
          <p:cNvPicPr preferRelativeResize="0"/>
          <p:nvPr/>
        </p:nvPicPr>
        <p:blipFill>
          <a:blip r:embed="rId3">
            <a:alphaModFix/>
          </a:blip>
          <a:stretch>
            <a:fillRect/>
          </a:stretch>
        </p:blipFill>
        <p:spPr>
          <a:xfrm>
            <a:off x="381544" y="9348271"/>
            <a:ext cx="419181" cy="419181"/>
          </a:xfrm>
          <a:prstGeom prst="rect">
            <a:avLst/>
          </a:prstGeom>
          <a:noFill/>
          <a:ln>
            <a:noFill/>
          </a:ln>
        </p:spPr>
      </p:pic>
      <p:sp>
        <p:nvSpPr>
          <p:cNvPr id="154" name="Google Shape;154;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5" name="Google Shape;155;p28"/>
          <p:cNvPicPr preferRelativeResize="0"/>
          <p:nvPr/>
        </p:nvPicPr>
        <p:blipFill>
          <a:blip r:embed="rId4">
            <a:alphaModFix/>
          </a:blip>
          <a:stretch>
            <a:fillRect/>
          </a:stretch>
        </p:blipFill>
        <p:spPr>
          <a:xfrm>
            <a:off x="216272" y="230997"/>
            <a:ext cx="1027148" cy="425928"/>
          </a:xfrm>
          <a:prstGeom prst="rect">
            <a:avLst/>
          </a:prstGeom>
          <a:noFill/>
          <a:ln>
            <a:noFill/>
          </a:ln>
        </p:spPr>
      </p:pic>
      <p:sp>
        <p:nvSpPr>
          <p:cNvPr id="156" name="Google Shape;156;p28"/>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Hannah Griffitts Poem</a:t>
            </a:r>
            <a:endParaRPr b="1" sz="1800">
              <a:latin typeface="Inter"/>
              <a:ea typeface="Inter"/>
              <a:cs typeface="Inter"/>
              <a:sym typeface="Inter"/>
            </a:endParaRPr>
          </a:p>
        </p:txBody>
      </p:sp>
      <p:sp>
        <p:nvSpPr>
          <p:cNvPr id="157" name="Google Shape;157;p28"/>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Inter"/>
                <a:ea typeface="Inter"/>
                <a:cs typeface="Inter"/>
                <a:sym typeface="Inter"/>
              </a:rPr>
              <a:t>Mercy Otis Warren</a:t>
            </a:r>
            <a:r>
              <a:rPr b="1" lang="en" sz="1800">
                <a:solidFill>
                  <a:schemeClr val="dk1"/>
                </a:solidFill>
                <a:latin typeface="Inter"/>
                <a:ea typeface="Inter"/>
                <a:cs typeface="Inter"/>
                <a:sym typeface="Inter"/>
              </a:rPr>
              <a:t> Poem</a:t>
            </a:r>
            <a:endParaRPr sz="1800">
              <a:latin typeface="Inter"/>
              <a:ea typeface="Inter"/>
              <a:cs typeface="Inter"/>
              <a:sym typeface="Inter"/>
            </a:endParaRPr>
          </a:p>
        </p:txBody>
      </p:sp>
      <p:graphicFrame>
        <p:nvGraphicFramePr>
          <p:cNvPr id="158" name="Google Shape;158;p28"/>
          <p:cNvGraphicFramePr/>
          <p:nvPr/>
        </p:nvGraphicFramePr>
        <p:xfrm>
          <a:off x="503824" y="3910029"/>
          <a:ext cx="3000000" cy="3000000"/>
        </p:xfrm>
        <a:graphic>
          <a:graphicData uri="http://schemas.openxmlformats.org/drawingml/2006/table">
            <a:tbl>
              <a:tblPr>
                <a:noFill/>
                <a:tableStyleId>{8F0DB1A4-E6B0-4186-AAAC-2AEA565CF3EE}</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59" name="Google Shape;159;p28"/>
          <p:cNvGraphicFramePr/>
          <p:nvPr/>
        </p:nvGraphicFramePr>
        <p:xfrm>
          <a:off x="503824" y="6474548"/>
          <a:ext cx="3000000" cy="3000000"/>
        </p:xfrm>
        <a:graphic>
          <a:graphicData uri="http://schemas.openxmlformats.org/drawingml/2006/table">
            <a:tbl>
              <a:tblPr>
                <a:noFill/>
                <a:tableStyleId>{8F0DB1A4-E6B0-4186-AAAC-2AEA565CF3EE}</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60" name="Google Shape;160;p28"/>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61" name="Google Shape;161;p28"/>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62" name="Google Shape;162;p28"/>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163" name="Google Shape;163;p28"/>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164" name="Google Shape;164;p28"/>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165" name="Google Shape;165;p28"/>
          <p:cNvPicPr preferRelativeResize="0"/>
          <p:nvPr/>
        </p:nvPicPr>
        <p:blipFill>
          <a:blip r:embed="rId5">
            <a:alphaModFix/>
          </a:blip>
          <a:stretch>
            <a:fillRect/>
          </a:stretch>
        </p:blipFill>
        <p:spPr>
          <a:xfrm>
            <a:off x="342975" y="1165660"/>
            <a:ext cx="665011" cy="66501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9" name="Shape 169"/>
        <p:cNvGrpSpPr/>
        <p:nvPr/>
      </p:nvGrpSpPr>
      <p:grpSpPr>
        <a:xfrm>
          <a:off x="0" y="0"/>
          <a:ext cx="0" cy="0"/>
          <a:chOff x="0" y="0"/>
          <a:chExt cx="0" cy="0"/>
        </a:xfrm>
      </p:grpSpPr>
      <p:sp>
        <p:nvSpPr>
          <p:cNvPr id="170" name="Google Shape;170;p29"/>
          <p:cNvSpPr txBox="1"/>
          <p:nvPr/>
        </p:nvSpPr>
        <p:spPr>
          <a:xfrm>
            <a:off x="1721350" y="769650"/>
            <a:ext cx="5764500" cy="9981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Causation</a:t>
            </a:r>
            <a:endParaRPr b="1" sz="11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pic>
        <p:nvPicPr>
          <p:cNvPr id="171" name="Google Shape;171;p29"/>
          <p:cNvPicPr preferRelativeResize="0"/>
          <p:nvPr/>
        </p:nvPicPr>
        <p:blipFill>
          <a:blip r:embed="rId3">
            <a:alphaModFix/>
          </a:blip>
          <a:stretch>
            <a:fillRect/>
          </a:stretch>
        </p:blipFill>
        <p:spPr>
          <a:xfrm>
            <a:off x="852900" y="863113"/>
            <a:ext cx="811175" cy="811175"/>
          </a:xfrm>
          <a:prstGeom prst="rect">
            <a:avLst/>
          </a:prstGeom>
          <a:noFill/>
          <a:ln>
            <a:noFill/>
          </a:ln>
        </p:spPr>
      </p:pic>
      <p:pic>
        <p:nvPicPr>
          <p:cNvPr id="172" name="Google Shape;172;p29"/>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173" name="Google Shape;173;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4" name="Google Shape;17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5" name="Google Shape;175;p29"/>
          <p:cNvGraphicFramePr/>
          <p:nvPr/>
        </p:nvGraphicFramePr>
        <p:xfrm>
          <a:off x="381538" y="2464186"/>
          <a:ext cx="3000000" cy="3000000"/>
        </p:xfrm>
        <a:graphic>
          <a:graphicData uri="http://schemas.openxmlformats.org/drawingml/2006/table">
            <a:tbl>
              <a:tblPr>
                <a:noFill/>
                <a:tableStyleId>{8F0DB1A4-E6B0-4186-AAAC-2AEA565CF3EE}</a:tableStyleId>
              </a:tblPr>
              <a:tblGrid>
                <a:gridCol w="7038500"/>
              </a:tblGrid>
              <a:tr h="431125">
                <a:tc>
                  <a:txBody>
                    <a:bodyPr/>
                    <a:lstStyle/>
                    <a:p>
                      <a:pPr indent="0" lvl="0" marL="0" rtl="0" algn="l">
                        <a:spcBef>
                          <a:spcPts val="0"/>
                        </a:spcBef>
                        <a:spcAft>
                          <a:spcPts val="0"/>
                        </a:spcAft>
                        <a:buNone/>
                      </a:pPr>
                      <a:r>
                        <a:rPr b="1" lang="en" sz="1150" u="sng">
                          <a:solidFill>
                            <a:schemeClr val="hlink"/>
                          </a:solidFill>
                          <a:latin typeface="Halant"/>
                          <a:ea typeface="Halant"/>
                          <a:cs typeface="Halant"/>
                          <a:sym typeface="Halant"/>
                          <a:hlinkClick r:id="rId5"/>
                        </a:rPr>
                        <a:t>Video Transcript:</a:t>
                      </a:r>
                      <a:r>
                        <a:rPr b="1" lang="en" sz="1150">
                          <a:latin typeface="Halant"/>
                          <a:ea typeface="Halant"/>
                          <a:cs typeface="Halant"/>
                          <a:sym typeface="Halant"/>
                        </a:rPr>
                        <a:t> (10:10-13:10)</a:t>
                      </a:r>
                      <a:endParaRPr sz="1150">
                        <a:latin typeface="Halant"/>
                        <a:ea typeface="Halant"/>
                        <a:cs typeface="Halant"/>
                        <a:sym typeface="Halant"/>
                      </a:endParaRPr>
                    </a:p>
                    <a:p>
                      <a:pPr indent="0" lvl="0" marL="0" marR="152400" rtl="0" algn="l">
                        <a:lnSpc>
                          <a:spcPct val="100000"/>
                        </a:lnSpc>
                        <a:spcBef>
                          <a:spcPts val="0"/>
                        </a:spcBef>
                        <a:spcAft>
                          <a:spcPts val="0"/>
                        </a:spcAft>
                        <a:buNone/>
                      </a:pPr>
                      <a:r>
                        <a:rPr lang="en" sz="1150">
                          <a:solidFill>
                            <a:schemeClr val="dk1"/>
                          </a:solidFill>
                          <a:latin typeface="Inter"/>
                          <a:ea typeface="Inter"/>
                          <a:cs typeface="Inter"/>
                          <a:sym typeface="Inter"/>
                        </a:rPr>
                        <a:t>So you have this British conception of “liberty” and that conception of “liberty” is almost the the catalyst for breaking away and and seeking liberty from Great Britain. So I'm curious, is there a clear marking point or turning point in the colonies‒where the colonists are no longer seeing themselves as British? Because even I think of the Continental Congress in 1774 seems very much about remedying the situation rather than creating something wholly new. I would love to hear you on that. It's a great it's a great question. I think this is another common misconception just in the American public (and that's why it's so important to have good teachers and good education tools like you're providing) and that is that the Revolution was very slow to come about. The American revolutionaries were quite reluctant and that goes back to their “Britishness,” their British identity. Tt's actually something that the musical </a:t>
                      </a:r>
                      <a:r>
                        <a:rPr i="1" lang="en" sz="1150">
                          <a:solidFill>
                            <a:schemeClr val="dk1"/>
                          </a:solidFill>
                          <a:latin typeface="Inter"/>
                          <a:ea typeface="Inter"/>
                          <a:cs typeface="Inter"/>
                          <a:sym typeface="Inter"/>
                        </a:rPr>
                        <a:t>1776</a:t>
                      </a:r>
                      <a:r>
                        <a:rPr lang="en" sz="1150">
                          <a:solidFill>
                            <a:schemeClr val="dk1"/>
                          </a:solidFill>
                          <a:latin typeface="Inter"/>
                          <a:ea typeface="Inter"/>
                          <a:cs typeface="Inter"/>
                          <a:sym typeface="Inter"/>
                        </a:rPr>
                        <a:t> captures quite well. The whole drama of the musical is: will they or won't they declare their independence? It takes them so long to do it. When we think about the imperial crisis with Britain really starts in 1763, at the close of the Seven Years War , also known as the French and Indian War‒when Britain begins to really tighten their regulations of the American colonies. It takes more than a dozen years before the Americans declare independence. I'm often asked this and I don't think that, there's not a single cause. I don't think it you can say “It's just the Stamp Act,” or “It's just the Tea Act,” “the Proclamation 1763.” I think it's the combination of all those things and the common idea is self-determination or sovereignty or control. Basically to put it in a a real basic way, the Americans wanted control over their own affairs. Then finally you get the war, of course in the spring of 1775. It doesn't make sense to us, it almost seems counterintuitive. It seems like they would declare independence and then fight the war, but the war started before independence. This is often missed and because it starts before independence, it’s the point of no return. Once the king is starting to make war on the colonists, I think that's when they really begin to move towards independence and a more American identity. Because the whole point of being in the empire was to be protected by the king. That was the deal. If you were a subject of the crown, you had loyalty to the crown, and in return the King was supposed to protect you. So once the king is no longer protecting you, but actually making war against you, I think that was the very key point. It is such an interesting order of events, war first and independence second.</a:t>
                      </a:r>
                      <a:endParaRPr sz="1150">
                        <a:solidFill>
                          <a:schemeClr val="dk1"/>
                        </a:solidFill>
                        <a:latin typeface="Inter"/>
                        <a:ea typeface="Inter"/>
                        <a:cs typeface="Inter"/>
                        <a:sym typeface="Inter"/>
                      </a:endParaRPr>
                    </a:p>
                  </a:txBody>
                  <a:tcPr marT="91425" marB="91425" marR="91425" marL="121450"/>
                </a:tc>
              </a:tr>
            </a:tbl>
          </a:graphicData>
        </a:graphic>
      </p:graphicFrame>
      <p:sp>
        <p:nvSpPr>
          <p:cNvPr id="176" name="Google Shape;176;p29"/>
          <p:cNvSpPr txBox="1"/>
          <p:nvPr/>
        </p:nvSpPr>
        <p:spPr>
          <a:xfrm>
            <a:off x="455228" y="1757855"/>
            <a:ext cx="6918300" cy="609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100">
                <a:latin typeface="Halant"/>
                <a:ea typeface="Halant"/>
                <a:cs typeface="Halant"/>
                <a:sym typeface="Halant"/>
              </a:rPr>
              <a:t>Dr. Denver Brunsman</a:t>
            </a:r>
            <a:endParaRPr b="1" sz="1100">
              <a:solidFill>
                <a:srgbClr val="000000"/>
              </a:solidFill>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Dr. Denver Brunsman is P</a:t>
            </a:r>
            <a:r>
              <a:rPr lang="en" sz="1100">
                <a:solidFill>
                  <a:srgbClr val="131313"/>
                </a:solidFill>
                <a:latin typeface="Inter"/>
                <a:ea typeface="Inter"/>
                <a:cs typeface="Inter"/>
                <a:sym typeface="Inter"/>
              </a:rPr>
              <a:t>rofessor of History and Department Chair at The George Washington University.</a:t>
            </a:r>
            <a:endParaRPr sz="1100">
              <a:solidFill>
                <a:schemeClr val="dk1"/>
              </a:solidFill>
              <a:latin typeface="Inter"/>
              <a:ea typeface="Inter"/>
              <a:cs typeface="Inter"/>
              <a:sym typeface="Inter"/>
            </a:endParaRPr>
          </a:p>
        </p:txBody>
      </p:sp>
      <p:sp>
        <p:nvSpPr>
          <p:cNvPr id="177" name="Google Shape;177;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Ideas of the American Revolution Podcast Clip (Exemplar)</a:t>
            </a:r>
            <a:endParaRPr sz="1900">
              <a:solidFill>
                <a:schemeClr val="dk1"/>
              </a:solidFill>
              <a:latin typeface="Halant"/>
              <a:ea typeface="Halant"/>
              <a:cs typeface="Halant"/>
              <a:sym typeface="Halant"/>
            </a:endParaRPr>
          </a:p>
        </p:txBody>
      </p:sp>
      <p:sp>
        <p:nvSpPr>
          <p:cNvPr id="178" name="Google Shape;178;p29"/>
          <p:cNvSpPr txBox="1"/>
          <p:nvPr/>
        </p:nvSpPr>
        <p:spPr>
          <a:xfrm>
            <a:off x="374300" y="7804400"/>
            <a:ext cx="7062300" cy="18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Questions: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were colonists slow to declare independence from Britain?</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They saw themselves as British and wanted the protection of the king.</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Professor Brunsman, what made the colonists finally move toward independence?</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When the king started to make war against the colonists instead of protecting them.</a:t>
            </a:r>
            <a:endParaRPr sz="1200">
              <a:solidFill>
                <a:schemeClr val="dk1"/>
              </a:solidFill>
              <a:latin typeface="Inter"/>
              <a:ea typeface="Inter"/>
              <a:cs typeface="Inter"/>
              <a:sym typeface="Inter"/>
            </a:endParaRPr>
          </a:p>
        </p:txBody>
      </p:sp>
      <p:sp>
        <p:nvSpPr>
          <p:cNvPr id="179" name="Google Shape;179;p29"/>
          <p:cNvSpPr txBox="1"/>
          <p:nvPr/>
        </p:nvSpPr>
        <p:spPr>
          <a:xfrm>
            <a:off x="670050" y="5016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sp>
        <p:nvSpPr>
          <p:cNvPr id="184" name="Google Shape;184;p3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Road to Independence (</a:t>
            </a:r>
            <a:r>
              <a:rPr lang="en" sz="2500">
                <a:solidFill>
                  <a:schemeClr val="dk1"/>
                </a:solidFill>
                <a:latin typeface="Plus Jakarta Sans Medium"/>
                <a:ea typeface="Plus Jakarta Sans Medium"/>
                <a:cs typeface="Plus Jakarta Sans Medium"/>
                <a:sym typeface="Plus Jakarta Sans Medium"/>
              </a:rPr>
              <a:t>Exemplar)</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85" name="Google Shape;185;p30"/>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86" name="Google Shape;186;p30"/>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7" name="Google Shape;187;p30"/>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88" name="Google Shape;188;p30"/>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9" name="Google Shape;189;p30"/>
          <p:cNvSpPr txBox="1"/>
          <p:nvPr/>
        </p:nvSpPr>
        <p:spPr>
          <a:xfrm>
            <a:off x="2874150" y="1216000"/>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Toward Independence</a:t>
            </a:r>
            <a:endParaRPr b="1" sz="1200">
              <a:solidFill>
                <a:schemeClr val="dk1"/>
              </a:solidFill>
              <a:latin typeface="Inter"/>
              <a:ea typeface="Inter"/>
              <a:cs typeface="Inter"/>
              <a:sym typeface="Inter"/>
            </a:endParaRPr>
          </a:p>
        </p:txBody>
      </p:sp>
      <p:sp>
        <p:nvSpPr>
          <p:cNvPr id="190" name="Google Shape;190;p30"/>
          <p:cNvSpPr txBox="1"/>
          <p:nvPr/>
        </p:nvSpPr>
        <p:spPr>
          <a:xfrm>
            <a:off x="1272800" y="1854325"/>
            <a:ext cx="5101500" cy="562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War for </a:t>
            </a:r>
            <a:r>
              <a:rPr b="1" lang="en" sz="1200">
                <a:solidFill>
                  <a:srgbClr val="E95C3D"/>
                </a:solidFill>
                <a:latin typeface="Inter"/>
                <a:ea typeface="Inter"/>
                <a:cs typeface="Inter"/>
                <a:sym typeface="Inter"/>
              </a:rPr>
              <a:t>American</a:t>
            </a:r>
            <a:r>
              <a:rPr lang="en" sz="1200">
                <a:solidFill>
                  <a:schemeClr val="dk1"/>
                </a:solidFill>
                <a:latin typeface="Inter"/>
                <a:ea typeface="Inter"/>
                <a:cs typeface="Inter"/>
                <a:sym typeface="Inter"/>
              </a:rPr>
              <a:t> Independence was not the product of slow, decades long, discontent by the colonists against the </a:t>
            </a:r>
            <a:r>
              <a:rPr b="1" lang="en" sz="1200">
                <a:solidFill>
                  <a:srgbClr val="E95C3D"/>
                </a:solidFill>
                <a:latin typeface="Inter"/>
                <a:ea typeface="Inter"/>
                <a:cs typeface="Inter"/>
                <a:sym typeface="Inter"/>
              </a:rPr>
              <a:t>British</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91" name="Google Shape;191;p30"/>
          <p:cNvSpPr txBox="1"/>
          <p:nvPr/>
        </p:nvSpPr>
        <p:spPr>
          <a:xfrm>
            <a:off x="470900" y="26154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Most colonists were </a:t>
            </a:r>
            <a:r>
              <a:rPr b="1" lang="en" sz="1100">
                <a:solidFill>
                  <a:srgbClr val="E95C3D"/>
                </a:solidFill>
                <a:latin typeface="Inter"/>
                <a:ea typeface="Inter"/>
                <a:cs typeface="Inter"/>
                <a:sym typeface="Inter"/>
              </a:rPr>
              <a:t>proud</a:t>
            </a:r>
            <a:r>
              <a:rPr lang="en" sz="1100">
                <a:solidFill>
                  <a:schemeClr val="dk1"/>
                </a:solidFill>
                <a:latin typeface="Inter"/>
                <a:ea typeface="Inter"/>
                <a:cs typeface="Inter"/>
                <a:sym typeface="Inter"/>
              </a:rPr>
              <a:t> British citizens, especially up until the year 1763, which marked the end of the </a:t>
            </a:r>
            <a:r>
              <a:rPr b="1" lang="en" sz="1100">
                <a:solidFill>
                  <a:srgbClr val="E95C3D"/>
                </a:solidFill>
                <a:latin typeface="Inter"/>
                <a:ea typeface="Inter"/>
                <a:cs typeface="Inter"/>
                <a:sym typeface="Inter"/>
              </a:rPr>
              <a:t>French</a:t>
            </a:r>
            <a:r>
              <a:rPr lang="en" sz="1100">
                <a:solidFill>
                  <a:schemeClr val="dk1"/>
                </a:solidFill>
                <a:latin typeface="Inter"/>
                <a:ea typeface="Inter"/>
                <a:cs typeface="Inter"/>
                <a:sym typeface="Inter"/>
              </a:rPr>
              <a:t> and Indian War (Also called the Seven Years’ War).</a:t>
            </a:r>
            <a:endParaRPr sz="1100">
              <a:solidFill>
                <a:schemeClr val="dk1"/>
              </a:solidFill>
              <a:latin typeface="Inter"/>
              <a:ea typeface="Inter"/>
              <a:cs typeface="Inter"/>
              <a:sym typeface="Inter"/>
            </a:endParaRPr>
          </a:p>
        </p:txBody>
      </p:sp>
      <p:sp>
        <p:nvSpPr>
          <p:cNvPr id="192" name="Google Shape;192;p30"/>
          <p:cNvSpPr txBox="1"/>
          <p:nvPr/>
        </p:nvSpPr>
        <p:spPr>
          <a:xfrm>
            <a:off x="428750" y="5638675"/>
            <a:ext cx="21084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Proclamation of 1763:</a:t>
            </a:r>
            <a:endParaRPr b="1"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To keep the white colonists and American Indians from fighting, this decreed that colonists must stay </a:t>
            </a:r>
            <a:r>
              <a:rPr b="1" lang="en" sz="1000">
                <a:solidFill>
                  <a:srgbClr val="E95C3D"/>
                </a:solidFill>
                <a:latin typeface="Inter"/>
                <a:ea typeface="Inter"/>
                <a:cs typeface="Inter"/>
                <a:sym typeface="Inter"/>
              </a:rPr>
              <a:t>east</a:t>
            </a:r>
            <a:r>
              <a:rPr lang="en" sz="1000">
                <a:solidFill>
                  <a:schemeClr val="dk1"/>
                </a:solidFill>
                <a:latin typeface="Inter"/>
                <a:ea typeface="Inter"/>
                <a:cs typeface="Inter"/>
                <a:sym typeface="Inter"/>
              </a:rPr>
              <a:t> of the Appalachian Mountains, and Indian tribes must stay </a:t>
            </a:r>
            <a:r>
              <a:rPr b="1" lang="en" sz="1000">
                <a:solidFill>
                  <a:srgbClr val="E95C3D"/>
                </a:solidFill>
                <a:latin typeface="Inter"/>
                <a:ea typeface="Inter"/>
                <a:cs typeface="Inter"/>
                <a:sym typeface="Inter"/>
              </a:rPr>
              <a:t>west</a:t>
            </a:r>
            <a:r>
              <a:rPr lang="en" sz="1000">
                <a:solidFill>
                  <a:schemeClr val="dk1"/>
                </a:solidFill>
                <a:latin typeface="Inter"/>
                <a:ea typeface="Inter"/>
                <a:cs typeface="Inter"/>
                <a:sym typeface="Inter"/>
              </a:rPr>
              <a:t>. Colonists felt this prevented their freedom to settle.</a:t>
            </a:r>
            <a:endParaRPr sz="1000">
              <a:solidFill>
                <a:schemeClr val="dk1"/>
              </a:solidFill>
              <a:latin typeface="Inter"/>
              <a:ea typeface="Inter"/>
              <a:cs typeface="Inter"/>
              <a:sym typeface="Inter"/>
            </a:endParaRPr>
          </a:p>
        </p:txBody>
      </p:sp>
      <p:sp>
        <p:nvSpPr>
          <p:cNvPr id="193" name="Google Shape;193;p30"/>
          <p:cNvSpPr txBox="1"/>
          <p:nvPr/>
        </p:nvSpPr>
        <p:spPr>
          <a:xfrm>
            <a:off x="2861650" y="5397350"/>
            <a:ext cx="2024100" cy="1555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Stamp Act (1765):                        </a:t>
            </a:r>
            <a:r>
              <a:rPr lang="en" sz="1000">
                <a:solidFill>
                  <a:schemeClr val="dk1"/>
                </a:solidFill>
                <a:latin typeface="Inter"/>
                <a:ea typeface="Inter"/>
                <a:cs typeface="Inter"/>
                <a:sym typeface="Inter"/>
              </a:rPr>
              <a:t>The British incurred a large </a:t>
            </a:r>
            <a:r>
              <a:rPr b="1" lang="en" sz="1000">
                <a:solidFill>
                  <a:srgbClr val="E95C3D"/>
                </a:solidFill>
                <a:latin typeface="Inter"/>
                <a:ea typeface="Inter"/>
                <a:cs typeface="Inter"/>
                <a:sym typeface="Inter"/>
              </a:rPr>
              <a:t>debt</a:t>
            </a:r>
            <a:r>
              <a:rPr lang="en" sz="1000">
                <a:solidFill>
                  <a:schemeClr val="dk1"/>
                </a:solidFill>
                <a:latin typeface="Inter"/>
                <a:ea typeface="Inter"/>
                <a:cs typeface="Inter"/>
                <a:sym typeface="Inter"/>
              </a:rPr>
              <a:t> from the war, and felt that the American colonists should help pay it off, and so they began to </a:t>
            </a:r>
            <a:r>
              <a:rPr b="1" lang="en" sz="1000">
                <a:solidFill>
                  <a:srgbClr val="E95C3D"/>
                </a:solidFill>
                <a:latin typeface="Inter"/>
                <a:ea typeface="Inter"/>
                <a:cs typeface="Inter"/>
                <a:sym typeface="Inter"/>
              </a:rPr>
              <a:t>tax</a:t>
            </a:r>
            <a:r>
              <a:rPr lang="en" sz="1000">
                <a:solidFill>
                  <a:schemeClr val="dk1"/>
                </a:solidFill>
                <a:latin typeface="Inter"/>
                <a:ea typeface="Inter"/>
                <a:cs typeface="Inter"/>
                <a:sym typeface="Inter"/>
              </a:rPr>
              <a:t> the colonists. This Act required that colonists buy a stamp for every piece of paper used.</a:t>
            </a:r>
            <a:endParaRPr sz="1000">
              <a:solidFill>
                <a:schemeClr val="dk1"/>
              </a:solidFill>
              <a:latin typeface="Inter"/>
              <a:ea typeface="Inter"/>
              <a:cs typeface="Inter"/>
              <a:sym typeface="Inter"/>
            </a:endParaRPr>
          </a:p>
        </p:txBody>
      </p:sp>
      <p:sp>
        <p:nvSpPr>
          <p:cNvPr id="194" name="Google Shape;194;p30"/>
          <p:cNvSpPr txBox="1"/>
          <p:nvPr/>
        </p:nvSpPr>
        <p:spPr>
          <a:xfrm>
            <a:off x="5222000" y="5638675"/>
            <a:ext cx="2108400" cy="1069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Quartering Act (1765): </a:t>
            </a:r>
            <a:r>
              <a:rPr lang="en" sz="1000">
                <a:solidFill>
                  <a:schemeClr val="dk1"/>
                </a:solidFill>
                <a:latin typeface="Inter"/>
                <a:ea typeface="Inter"/>
                <a:cs typeface="Inter"/>
                <a:sym typeface="Inter"/>
              </a:rPr>
              <a:t>Ordered colonists to house any British soldiers and provide them with basic needs. The colonists saw this as the same as being taxed.</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000">
              <a:solidFill>
                <a:schemeClr val="dk1"/>
              </a:solidFill>
              <a:latin typeface="Inter"/>
              <a:ea typeface="Inter"/>
              <a:cs typeface="Inter"/>
              <a:sym typeface="Inter"/>
            </a:endParaRPr>
          </a:p>
        </p:txBody>
      </p:sp>
      <p:sp>
        <p:nvSpPr>
          <p:cNvPr id="195" name="Google Shape;195;p30"/>
          <p:cNvSpPr txBox="1"/>
          <p:nvPr/>
        </p:nvSpPr>
        <p:spPr>
          <a:xfrm>
            <a:off x="428750" y="7428800"/>
            <a:ext cx="21084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Townshend Acts (1767): </a:t>
            </a:r>
            <a:r>
              <a:rPr lang="en" sz="1000">
                <a:solidFill>
                  <a:schemeClr val="dk1"/>
                </a:solidFill>
                <a:latin typeface="Inter"/>
                <a:ea typeface="Inter"/>
                <a:cs typeface="Inter"/>
                <a:sym typeface="Inter"/>
              </a:rPr>
              <a:t>These laws</a:t>
            </a:r>
            <a:r>
              <a:rPr b="1" lang="en" sz="1000">
                <a:solidFill>
                  <a:schemeClr val="dk1"/>
                </a:solidFill>
                <a:latin typeface="Inter"/>
                <a:ea typeface="Inter"/>
                <a:cs typeface="Inter"/>
                <a:sym typeface="Inter"/>
              </a:rPr>
              <a:t> </a:t>
            </a:r>
            <a:r>
              <a:rPr lang="en" sz="1000">
                <a:solidFill>
                  <a:schemeClr val="dk1"/>
                </a:solidFill>
                <a:latin typeface="Inter"/>
                <a:ea typeface="Inter"/>
                <a:cs typeface="Inter"/>
                <a:sym typeface="Inter"/>
              </a:rPr>
              <a:t>placed a duty, or tax, on certain goods the colonies imported from Britain. Goods included glass, paint, paper and tea. Many colonists boycotted these British goods to avoid paying the duty.</a:t>
            </a:r>
            <a:endParaRPr sz="1000">
              <a:solidFill>
                <a:schemeClr val="dk1"/>
              </a:solidFill>
              <a:latin typeface="Inter"/>
              <a:ea typeface="Inter"/>
              <a:cs typeface="Inter"/>
              <a:sym typeface="Inter"/>
            </a:endParaRPr>
          </a:p>
        </p:txBody>
      </p:sp>
      <p:sp>
        <p:nvSpPr>
          <p:cNvPr id="196" name="Google Shape;196;p30"/>
          <p:cNvSpPr txBox="1"/>
          <p:nvPr/>
        </p:nvSpPr>
        <p:spPr>
          <a:xfrm>
            <a:off x="2920450" y="7193863"/>
            <a:ext cx="19065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Massacre (1770):</a:t>
            </a:r>
            <a:r>
              <a:rPr lang="en" sz="1000">
                <a:solidFill>
                  <a:schemeClr val="dk1"/>
                </a:solidFill>
                <a:latin typeface="Inter"/>
                <a:ea typeface="Inter"/>
                <a:cs typeface="Inter"/>
                <a:sym typeface="Inter"/>
              </a:rPr>
              <a:t> </a:t>
            </a:r>
            <a:r>
              <a:rPr b="1" lang="en" sz="1000">
                <a:solidFill>
                  <a:srgbClr val="E95C3D"/>
                </a:solidFill>
                <a:latin typeface="Inter"/>
                <a:ea typeface="Inter"/>
                <a:cs typeface="Inter"/>
                <a:sym typeface="Inter"/>
              </a:rPr>
              <a:t>Five</a:t>
            </a:r>
            <a:r>
              <a:rPr lang="en" sz="1000">
                <a:solidFill>
                  <a:schemeClr val="dk1"/>
                </a:solidFill>
                <a:latin typeface="Inter"/>
                <a:ea typeface="Inter"/>
                <a:cs typeface="Inter"/>
                <a:sym typeface="Inter"/>
              </a:rPr>
              <a:t> Bostonians were shot and killed by British soldiers. Though the colonists antagonized these soldiers greatly, colonists used this as further evidence of British brutality.</a:t>
            </a:r>
            <a:endParaRPr sz="1000">
              <a:solidFill>
                <a:schemeClr val="dk1"/>
              </a:solidFill>
              <a:latin typeface="Inter"/>
              <a:ea typeface="Inter"/>
              <a:cs typeface="Inter"/>
              <a:sym typeface="Inter"/>
            </a:endParaRPr>
          </a:p>
        </p:txBody>
      </p:sp>
      <p:sp>
        <p:nvSpPr>
          <p:cNvPr id="197" name="Google Shape;197;p30"/>
          <p:cNvSpPr txBox="1"/>
          <p:nvPr/>
        </p:nvSpPr>
        <p:spPr>
          <a:xfrm>
            <a:off x="5210250" y="6857425"/>
            <a:ext cx="2108400" cy="1813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The Boston Tea Party (1773): </a:t>
            </a:r>
            <a:r>
              <a:rPr lang="en" sz="1000">
                <a:solidFill>
                  <a:schemeClr val="dk1"/>
                </a:solidFill>
                <a:latin typeface="Inter"/>
                <a:ea typeface="Inter"/>
                <a:cs typeface="Inter"/>
                <a:sym typeface="Inter"/>
              </a:rPr>
              <a:t>To keep the British East </a:t>
            </a:r>
            <a:r>
              <a:rPr b="1" lang="en" sz="1000">
                <a:solidFill>
                  <a:srgbClr val="E95C3D"/>
                </a:solidFill>
                <a:latin typeface="Inter"/>
                <a:ea typeface="Inter"/>
                <a:cs typeface="Inter"/>
                <a:sym typeface="Inter"/>
              </a:rPr>
              <a:t>India</a:t>
            </a:r>
            <a:r>
              <a:rPr lang="en" sz="1000">
                <a:solidFill>
                  <a:schemeClr val="dk1"/>
                </a:solidFill>
                <a:latin typeface="Inter"/>
                <a:ea typeface="Inter"/>
                <a:cs typeface="Inter"/>
                <a:sym typeface="Inter"/>
              </a:rPr>
              <a:t> Company in control of the tea trade, the British lowered the price of tea but still taxed it. As a sign of protest against taxes (even though the tea was cheaper), a group called the Sons of Liberty threw </a:t>
            </a:r>
            <a:r>
              <a:rPr b="1" lang="en" sz="1000">
                <a:solidFill>
                  <a:srgbClr val="E95C3D"/>
                </a:solidFill>
                <a:latin typeface="Inter"/>
                <a:ea typeface="Inter"/>
                <a:cs typeface="Inter"/>
                <a:sym typeface="Inter"/>
              </a:rPr>
              <a:t>90,000</a:t>
            </a:r>
            <a:r>
              <a:rPr lang="en" sz="1000">
                <a:solidFill>
                  <a:srgbClr val="E95C3D"/>
                </a:solidFill>
                <a:latin typeface="Inter"/>
                <a:ea typeface="Inter"/>
                <a:cs typeface="Inter"/>
                <a:sym typeface="Inter"/>
              </a:rPr>
              <a:t> </a:t>
            </a:r>
            <a:r>
              <a:rPr lang="en" sz="1000">
                <a:solidFill>
                  <a:schemeClr val="dk1"/>
                </a:solidFill>
                <a:latin typeface="Inter"/>
                <a:ea typeface="Inter"/>
                <a:cs typeface="Inter"/>
                <a:sym typeface="Inter"/>
              </a:rPr>
              <a:t>pounds of tea into the Boston harbor.</a:t>
            </a:r>
            <a:endParaRPr sz="1000">
              <a:solidFill>
                <a:schemeClr val="dk1"/>
              </a:solidFill>
              <a:latin typeface="Inter"/>
              <a:ea typeface="Inter"/>
              <a:cs typeface="Inter"/>
              <a:sym typeface="Inter"/>
            </a:endParaRPr>
          </a:p>
        </p:txBody>
      </p:sp>
      <p:sp>
        <p:nvSpPr>
          <p:cNvPr id="198" name="Google Shape;198;p30"/>
          <p:cNvSpPr txBox="1"/>
          <p:nvPr/>
        </p:nvSpPr>
        <p:spPr>
          <a:xfrm>
            <a:off x="2874150" y="2624050"/>
            <a:ext cx="2024100" cy="1724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French and Indian War was part of a long struggle between France and Britain for territory and power. It lasted from </a:t>
            </a:r>
            <a:r>
              <a:rPr b="1" lang="en" sz="1100">
                <a:solidFill>
                  <a:srgbClr val="E95C3D"/>
                </a:solidFill>
                <a:latin typeface="Inter"/>
                <a:ea typeface="Inter"/>
                <a:cs typeface="Inter"/>
                <a:sym typeface="Inter"/>
              </a:rPr>
              <a:t>1756</a:t>
            </a:r>
            <a:r>
              <a:rPr lang="en" sz="1100">
                <a:solidFill>
                  <a:schemeClr val="dk1"/>
                </a:solidFill>
                <a:latin typeface="Inter"/>
                <a:ea typeface="Inter"/>
                <a:cs typeface="Inter"/>
                <a:sym typeface="Inter"/>
              </a:rPr>
              <a:t>-</a:t>
            </a:r>
            <a:r>
              <a:rPr b="1" lang="en" sz="1100">
                <a:solidFill>
                  <a:srgbClr val="E95C3D"/>
                </a:solidFill>
                <a:latin typeface="Inter"/>
                <a:ea typeface="Inter"/>
                <a:cs typeface="Inter"/>
                <a:sym typeface="Inter"/>
              </a:rPr>
              <a:t>1763</a:t>
            </a:r>
            <a:r>
              <a:rPr lang="en" sz="1100">
                <a:solidFill>
                  <a:schemeClr val="dk1"/>
                </a:solidFill>
                <a:latin typeface="Inter"/>
                <a:ea typeface="Inter"/>
                <a:cs typeface="Inter"/>
                <a:sym typeface="Inter"/>
              </a:rPr>
              <a:t>, ending with the Treaty of </a:t>
            </a:r>
            <a:r>
              <a:rPr b="1" lang="en" sz="1100">
                <a:solidFill>
                  <a:srgbClr val="E95C3D"/>
                </a:solidFill>
                <a:latin typeface="Inter"/>
                <a:ea typeface="Inter"/>
                <a:cs typeface="Inter"/>
                <a:sym typeface="Inter"/>
              </a:rPr>
              <a:t>Paris</a:t>
            </a:r>
            <a:r>
              <a:rPr lang="en" sz="1100">
                <a:solidFill>
                  <a:schemeClr val="dk1"/>
                </a:solidFill>
                <a:latin typeface="Inter"/>
                <a:ea typeface="Inter"/>
                <a:cs typeface="Inter"/>
                <a:sym typeface="Inter"/>
              </a:rPr>
              <a:t>, in which France ceded, or gave Canada to Britain.</a:t>
            </a:r>
            <a:endParaRPr sz="1100">
              <a:solidFill>
                <a:schemeClr val="dk1"/>
              </a:solidFill>
              <a:latin typeface="Inter"/>
              <a:ea typeface="Inter"/>
              <a:cs typeface="Inter"/>
              <a:sym typeface="Inter"/>
            </a:endParaRPr>
          </a:p>
        </p:txBody>
      </p:sp>
      <p:sp>
        <p:nvSpPr>
          <p:cNvPr id="199" name="Google Shape;199;p30"/>
          <p:cNvSpPr txBox="1"/>
          <p:nvPr/>
        </p:nvSpPr>
        <p:spPr>
          <a:xfrm>
            <a:off x="5277400" y="2615475"/>
            <a:ext cx="2024100" cy="1458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Great Britain’s victory over the French contributed to the </a:t>
            </a:r>
            <a:r>
              <a:rPr b="1" lang="en" sz="1100">
                <a:solidFill>
                  <a:srgbClr val="E95C3D"/>
                </a:solidFill>
                <a:latin typeface="Inter"/>
                <a:ea typeface="Inter"/>
                <a:cs typeface="Inter"/>
                <a:sym typeface="Inter"/>
              </a:rPr>
              <a:t>anglicization</a:t>
            </a:r>
            <a:r>
              <a:rPr lang="en" sz="1100">
                <a:solidFill>
                  <a:schemeClr val="dk1"/>
                </a:solidFill>
                <a:latin typeface="Inter"/>
                <a:ea typeface="Inter"/>
                <a:cs typeface="Inter"/>
                <a:sym typeface="Inter"/>
              </a:rPr>
              <a:t> of colonists, that is, the process where colonists were becoming more </a:t>
            </a:r>
            <a:r>
              <a:rPr b="1" lang="en" sz="1100">
                <a:solidFill>
                  <a:srgbClr val="E95C3D"/>
                </a:solidFill>
                <a:latin typeface="Inter"/>
                <a:ea typeface="Inter"/>
                <a:cs typeface="Inter"/>
                <a:sym typeface="Inter"/>
              </a:rPr>
              <a:t>British</a:t>
            </a:r>
            <a:r>
              <a:rPr lang="en" sz="1100">
                <a:solidFill>
                  <a:schemeClr val="dk1"/>
                </a:solidFill>
                <a:latin typeface="Inter"/>
                <a:ea typeface="Inter"/>
                <a:cs typeface="Inter"/>
                <a:sym typeface="Inter"/>
              </a:rPr>
              <a:t> over time.</a:t>
            </a:r>
            <a:endParaRPr sz="1100">
              <a:solidFill>
                <a:schemeClr val="dk1"/>
              </a:solidFill>
              <a:latin typeface="Inter"/>
              <a:ea typeface="Inter"/>
              <a:cs typeface="Inter"/>
              <a:sym typeface="Inter"/>
            </a:endParaRPr>
          </a:p>
        </p:txBody>
      </p:sp>
      <p:sp>
        <p:nvSpPr>
          <p:cNvPr id="200" name="Google Shape;200;p30"/>
          <p:cNvSpPr txBox="1"/>
          <p:nvPr/>
        </p:nvSpPr>
        <p:spPr>
          <a:xfrm>
            <a:off x="2434200" y="4504950"/>
            <a:ext cx="29040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Causes of the American </a:t>
            </a:r>
            <a:r>
              <a:rPr b="1" lang="en" sz="1200">
                <a:solidFill>
                  <a:schemeClr val="dk1"/>
                </a:solidFill>
                <a:latin typeface="Inter"/>
                <a:ea typeface="Inter"/>
                <a:cs typeface="Inter"/>
                <a:sym typeface="Inter"/>
              </a:rPr>
              <a:t>Revolution</a:t>
            </a:r>
            <a:endParaRPr b="1" sz="1200">
              <a:solidFill>
                <a:schemeClr val="dk1"/>
              </a:solidFill>
              <a:latin typeface="Inter"/>
              <a:ea typeface="Inter"/>
              <a:cs typeface="Inter"/>
              <a:sym typeface="Inter"/>
            </a:endParaRPr>
          </a:p>
        </p:txBody>
      </p:sp>
      <p:sp>
        <p:nvSpPr>
          <p:cNvPr id="201" name="Google Shape;201;p30"/>
          <p:cNvSpPr txBox="1"/>
          <p:nvPr/>
        </p:nvSpPr>
        <p:spPr>
          <a:xfrm>
            <a:off x="3665675" y="8820175"/>
            <a:ext cx="3653100" cy="645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This led to the </a:t>
            </a:r>
            <a:r>
              <a:rPr b="1" lang="en" sz="1000">
                <a:solidFill>
                  <a:schemeClr val="dk1"/>
                </a:solidFill>
                <a:latin typeface="Inter"/>
                <a:ea typeface="Inter"/>
                <a:cs typeface="Inter"/>
                <a:sym typeface="Inter"/>
              </a:rPr>
              <a:t>Intolerable (Coercive) Acts in 1774: </a:t>
            </a:r>
            <a:r>
              <a:rPr lang="en" sz="1000">
                <a:solidFill>
                  <a:schemeClr val="dk1"/>
                </a:solidFill>
                <a:latin typeface="Inter"/>
                <a:ea typeface="Inter"/>
                <a:cs typeface="Inter"/>
                <a:sym typeface="Inter"/>
              </a:rPr>
              <a:t>laws that punished the Tea Party by shutting down the harbor, and sending </a:t>
            </a:r>
            <a:r>
              <a:rPr b="1" lang="en" sz="1000">
                <a:solidFill>
                  <a:srgbClr val="E95C3D"/>
                </a:solidFill>
                <a:latin typeface="Inter"/>
                <a:ea typeface="Inter"/>
                <a:cs typeface="Inter"/>
                <a:sym typeface="Inter"/>
              </a:rPr>
              <a:t>troops</a:t>
            </a:r>
            <a:r>
              <a:rPr lang="en" sz="1000">
                <a:solidFill>
                  <a:schemeClr val="dk1"/>
                </a:solidFill>
                <a:latin typeface="Inter"/>
                <a:ea typeface="Inter"/>
                <a:cs typeface="Inter"/>
                <a:sym typeface="Inter"/>
              </a:rPr>
              <a:t> to keep a watch on Massachusetts.</a:t>
            </a:r>
            <a:endParaRPr sz="1000">
              <a:solidFill>
                <a:schemeClr val="dk1"/>
              </a:solidFill>
              <a:latin typeface="Inter"/>
              <a:ea typeface="Inter"/>
              <a:cs typeface="Inter"/>
              <a:sym typeface="Inter"/>
            </a:endParaRPr>
          </a:p>
        </p:txBody>
      </p:sp>
      <p:pic>
        <p:nvPicPr>
          <p:cNvPr id="202" name="Google Shape;202;p30"/>
          <p:cNvPicPr preferRelativeResize="0"/>
          <p:nvPr/>
        </p:nvPicPr>
        <p:blipFill rotWithShape="1">
          <a:blip r:embed="rId5">
            <a:alphaModFix/>
          </a:blip>
          <a:srcRect b="65152" l="5875" r="5902" t="1960"/>
          <a:stretch/>
        </p:blipFill>
        <p:spPr>
          <a:xfrm>
            <a:off x="470893" y="4281575"/>
            <a:ext cx="1813870" cy="844499"/>
          </a:xfrm>
          <a:prstGeom prst="rect">
            <a:avLst/>
          </a:prstGeom>
          <a:noFill/>
          <a:ln>
            <a:noFill/>
          </a:ln>
        </p:spPr>
      </p:pic>
      <p:pic>
        <p:nvPicPr>
          <p:cNvPr id="203" name="Google Shape;203;p30"/>
          <p:cNvPicPr preferRelativeResize="0"/>
          <p:nvPr/>
        </p:nvPicPr>
        <p:blipFill rotWithShape="1">
          <a:blip r:embed="rId6">
            <a:alphaModFix/>
          </a:blip>
          <a:srcRect b="10103" l="0" r="0" t="11267"/>
          <a:stretch/>
        </p:blipFill>
        <p:spPr>
          <a:xfrm>
            <a:off x="5429775" y="4281575"/>
            <a:ext cx="1873623" cy="844499"/>
          </a:xfrm>
          <a:prstGeom prst="rect">
            <a:avLst/>
          </a:prstGeom>
          <a:noFill/>
          <a:ln>
            <a:noFill/>
          </a:ln>
        </p:spPr>
      </p:pic>
      <p:cxnSp>
        <p:nvCxnSpPr>
          <p:cNvPr id="204" name="Google Shape;204;p30"/>
          <p:cNvCxnSpPr>
            <a:endCxn id="198" idx="1"/>
          </p:cNvCxnSpPr>
          <p:nvPr/>
        </p:nvCxnSpPr>
        <p:spPr>
          <a:xfrm>
            <a:off x="2525550" y="3389650"/>
            <a:ext cx="348600" cy="96600"/>
          </a:xfrm>
          <a:prstGeom prst="straightConnector1">
            <a:avLst/>
          </a:prstGeom>
          <a:noFill/>
          <a:ln cap="flat" cmpd="sng" w="9525">
            <a:solidFill>
              <a:schemeClr val="dk2"/>
            </a:solidFill>
            <a:prstDash val="solid"/>
            <a:round/>
            <a:headEnd len="med" w="med" type="none"/>
            <a:tailEnd len="med" w="med" type="triangle"/>
          </a:ln>
        </p:spPr>
      </p:cxnSp>
      <p:cxnSp>
        <p:nvCxnSpPr>
          <p:cNvPr id="205" name="Google Shape;205;p30"/>
          <p:cNvCxnSpPr>
            <a:endCxn id="199" idx="1"/>
          </p:cNvCxnSpPr>
          <p:nvPr/>
        </p:nvCxnSpPr>
        <p:spPr>
          <a:xfrm flipH="1" rot="10800000">
            <a:off x="4921300" y="3344625"/>
            <a:ext cx="356100" cy="160500"/>
          </a:xfrm>
          <a:prstGeom prst="straightConnector1">
            <a:avLst/>
          </a:prstGeom>
          <a:noFill/>
          <a:ln cap="flat" cmpd="sng" w="9525">
            <a:solidFill>
              <a:schemeClr val="dk2"/>
            </a:solidFill>
            <a:prstDash val="solid"/>
            <a:round/>
            <a:headEnd len="med" w="med" type="none"/>
            <a:tailEnd len="med" w="med" type="triangle"/>
          </a:ln>
        </p:spPr>
      </p:cxnSp>
      <p:cxnSp>
        <p:nvCxnSpPr>
          <p:cNvPr id="206" name="Google Shape;206;p30"/>
          <p:cNvCxnSpPr>
            <a:stCxn id="197" idx="2"/>
            <a:endCxn id="201" idx="0"/>
          </p:cNvCxnSpPr>
          <p:nvPr/>
        </p:nvCxnSpPr>
        <p:spPr>
          <a:xfrm flipH="1">
            <a:off x="5492250" y="8670625"/>
            <a:ext cx="772200" cy="149700"/>
          </a:xfrm>
          <a:prstGeom prst="straightConnector1">
            <a:avLst/>
          </a:prstGeom>
          <a:noFill/>
          <a:ln cap="flat" cmpd="sng" w="9525">
            <a:solidFill>
              <a:schemeClr val="dk2"/>
            </a:solidFill>
            <a:prstDash val="solid"/>
            <a:round/>
            <a:headEnd len="med" w="med" type="none"/>
            <a:tailEnd len="med" w="med" type="triangle"/>
          </a:ln>
        </p:spPr>
      </p:cxnSp>
      <p:pic>
        <p:nvPicPr>
          <p:cNvPr id="207" name="Google Shape;207;p30" title="Context@2x transparent.png"/>
          <p:cNvPicPr preferRelativeResize="0"/>
          <p:nvPr/>
        </p:nvPicPr>
        <p:blipFill>
          <a:blip r:embed="rId7">
            <a:alphaModFix/>
          </a:blip>
          <a:stretch>
            <a:fillRect/>
          </a:stretch>
        </p:blipFill>
        <p:spPr>
          <a:xfrm>
            <a:off x="6374325" y="1289100"/>
            <a:ext cx="946275" cy="946275"/>
          </a:xfrm>
          <a:prstGeom prst="rect">
            <a:avLst/>
          </a:prstGeom>
          <a:noFill/>
          <a:ln>
            <a:noFill/>
          </a:ln>
        </p:spPr>
      </p:pic>
      <p:sp>
        <p:nvSpPr>
          <p:cNvPr id="208" name="Google Shape;208;p30"/>
          <p:cNvSpPr txBox="1"/>
          <p:nvPr/>
        </p:nvSpPr>
        <p:spPr>
          <a:xfrm>
            <a:off x="542977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a:t>
            </a:r>
            <a:r>
              <a:rPr lang="en" sz="800">
                <a:solidFill>
                  <a:srgbClr val="202122"/>
                </a:solidFill>
                <a:latin typeface="Inter"/>
                <a:ea typeface="Inter"/>
                <a:cs typeface="Inter"/>
                <a:sym typeface="Inter"/>
              </a:rPr>
              <a:t>W.D. Cooper, "Boston Tea Party", 1789. Public Domain.</a:t>
            </a:r>
            <a:endParaRPr sz="800">
              <a:solidFill>
                <a:schemeClr val="dk1"/>
              </a:solidFill>
              <a:latin typeface="Inter"/>
              <a:ea typeface="Inter"/>
              <a:cs typeface="Inter"/>
              <a:sym typeface="Inter"/>
            </a:endParaRPr>
          </a:p>
        </p:txBody>
      </p:sp>
      <p:sp>
        <p:nvSpPr>
          <p:cNvPr id="209" name="Google Shape;209;p30"/>
          <p:cNvSpPr txBox="1"/>
          <p:nvPr/>
        </p:nvSpPr>
        <p:spPr>
          <a:xfrm>
            <a:off x="444125" y="5175375"/>
            <a:ext cx="18735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Source: “The Royal Proclamation of 1763,” 1763. Public Domain.</a:t>
            </a:r>
            <a:endParaRPr sz="8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3" name="Shape 213"/>
        <p:cNvGrpSpPr/>
        <p:nvPr/>
      </p:nvGrpSpPr>
      <p:grpSpPr>
        <a:xfrm>
          <a:off x="0" y="0"/>
          <a:ext cx="0" cy="0"/>
          <a:chOff x="0" y="0"/>
          <a:chExt cx="0" cy="0"/>
        </a:xfrm>
      </p:grpSpPr>
      <p:sp>
        <p:nvSpPr>
          <p:cNvPr id="214" name="Google Shape;214;p3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 (Exemplar)</a:t>
            </a:r>
            <a:endParaRPr sz="2500">
              <a:solidFill>
                <a:schemeClr val="dk1"/>
              </a:solidFill>
              <a:latin typeface="Plus Jakarta Sans"/>
              <a:ea typeface="Plus Jakarta Sans"/>
              <a:cs typeface="Plus Jakarta Sans"/>
              <a:sym typeface="Plus Jakarta Sans"/>
            </a:endParaRPr>
          </a:p>
        </p:txBody>
      </p:sp>
      <p:sp>
        <p:nvSpPr>
          <p:cNvPr id="215" name="Google Shape;215;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16" name="Google Shape;216;p31"/>
          <p:cNvPicPr preferRelativeResize="0"/>
          <p:nvPr/>
        </p:nvPicPr>
        <p:blipFill>
          <a:blip r:embed="rId3">
            <a:alphaModFix/>
          </a:blip>
          <a:stretch>
            <a:fillRect/>
          </a:stretch>
        </p:blipFill>
        <p:spPr>
          <a:xfrm>
            <a:off x="381544" y="9348271"/>
            <a:ext cx="419181" cy="419181"/>
          </a:xfrm>
          <a:prstGeom prst="rect">
            <a:avLst/>
          </a:prstGeom>
          <a:noFill/>
          <a:ln>
            <a:noFill/>
          </a:ln>
        </p:spPr>
      </p:pic>
      <p:sp>
        <p:nvSpPr>
          <p:cNvPr id="217" name="Google Shape;217;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8" name="Google Shape;218;p31"/>
          <p:cNvPicPr preferRelativeResize="0"/>
          <p:nvPr/>
        </p:nvPicPr>
        <p:blipFill>
          <a:blip r:embed="rId4">
            <a:alphaModFix/>
          </a:blip>
          <a:stretch>
            <a:fillRect/>
          </a:stretch>
        </p:blipFill>
        <p:spPr>
          <a:xfrm>
            <a:off x="216272" y="230997"/>
            <a:ext cx="1027148" cy="425928"/>
          </a:xfrm>
          <a:prstGeom prst="rect">
            <a:avLst/>
          </a:prstGeom>
          <a:noFill/>
          <a:ln>
            <a:noFill/>
          </a:ln>
        </p:spPr>
      </p:pic>
      <p:sp>
        <p:nvSpPr>
          <p:cNvPr id="219" name="Google Shape;219;p31"/>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Hannah Griffitts Poem</a:t>
            </a:r>
            <a:endParaRPr b="1" sz="1800">
              <a:latin typeface="Inter"/>
              <a:ea typeface="Inter"/>
              <a:cs typeface="Inter"/>
              <a:sym typeface="Inter"/>
            </a:endParaRPr>
          </a:p>
        </p:txBody>
      </p:sp>
      <p:sp>
        <p:nvSpPr>
          <p:cNvPr id="220" name="Google Shape;220;p31"/>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Mercy Otis Warren Poem</a:t>
            </a:r>
            <a:endParaRPr sz="1800">
              <a:latin typeface="Inter"/>
              <a:ea typeface="Inter"/>
              <a:cs typeface="Inter"/>
              <a:sym typeface="Inter"/>
            </a:endParaRPr>
          </a:p>
        </p:txBody>
      </p:sp>
      <p:graphicFrame>
        <p:nvGraphicFramePr>
          <p:cNvPr id="221" name="Google Shape;221;p31"/>
          <p:cNvGraphicFramePr/>
          <p:nvPr/>
        </p:nvGraphicFramePr>
        <p:xfrm>
          <a:off x="503824" y="3910029"/>
          <a:ext cx="3000000" cy="3000000"/>
        </p:xfrm>
        <a:graphic>
          <a:graphicData uri="http://schemas.openxmlformats.org/drawingml/2006/table">
            <a:tbl>
              <a:tblPr>
                <a:noFill/>
                <a:tableStyleId>{8F0DB1A4-E6B0-4186-AAAC-2AEA565CF3EE}</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Encourage women to take action in support of liberty</a:t>
                      </a:r>
                      <a:endParaRPr sz="1200">
                        <a:solidFill>
                          <a:srgbClr val="E95C3D"/>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C</a:t>
                      </a:r>
                      <a:r>
                        <a:rPr lang="en" sz="1200">
                          <a:solidFill>
                            <a:srgbClr val="E95C3D"/>
                          </a:solidFill>
                          <a:latin typeface="Inter SemiBold"/>
                          <a:ea typeface="Inter SemiBold"/>
                          <a:cs typeface="Inter SemiBold"/>
                          <a:sym typeface="Inter SemiBold"/>
                        </a:rPr>
                        <a:t>all for a boycott of British goods</a:t>
                      </a:r>
                      <a:endParaRPr sz="1200">
                        <a:solidFill>
                          <a:srgbClr val="E95C3D"/>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S</a:t>
                      </a:r>
                      <a:r>
                        <a:rPr lang="en" sz="1200">
                          <a:solidFill>
                            <a:srgbClr val="E95C3D"/>
                          </a:solidFill>
                          <a:latin typeface="Inter SemiBold"/>
                          <a:ea typeface="Inter SemiBold"/>
                          <a:cs typeface="Inter SemiBold"/>
                          <a:sym typeface="Inter SemiBold"/>
                        </a:rPr>
                        <a:t>how women using l strength and sacrifice to support the cause.</a:t>
                      </a:r>
                      <a:endParaRPr sz="1200">
                        <a:solidFill>
                          <a:srgbClr val="E95C3D"/>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22" name="Google Shape;222;p31"/>
          <p:cNvGraphicFramePr/>
          <p:nvPr/>
        </p:nvGraphicFramePr>
        <p:xfrm>
          <a:off x="503824" y="6474548"/>
          <a:ext cx="3000000" cy="3000000"/>
        </p:xfrm>
        <a:graphic>
          <a:graphicData uri="http://schemas.openxmlformats.org/drawingml/2006/table">
            <a:tbl>
              <a:tblPr>
                <a:noFill/>
                <a:tableStyleId>{8F0DB1A4-E6B0-4186-AAAC-2AEA565CF3EE}</a:tableStyleId>
              </a:tblPr>
              <a:tblGrid>
                <a:gridCol w="2579025"/>
                <a:gridCol w="1616500"/>
                <a:gridCol w="2569225"/>
              </a:tblGrid>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Focuses on the Townshend Acts and boycotting tea</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rgbClr val="E95C3D"/>
                          </a:solidFill>
                          <a:latin typeface="Inter"/>
                          <a:ea typeface="Inter"/>
                          <a:cs typeface="Inter"/>
                          <a:sym typeface="Inter"/>
                        </a:rPr>
                        <a:t>Specificity</a:t>
                      </a:r>
                      <a:endParaRPr b="1" sz="1200">
                        <a:solidFill>
                          <a:srgbClr val="E95C3D"/>
                        </a:solidFill>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Focuses more broadly on resisting luxury and vanity</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Uses sharper, more direct criticism of male inaction</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solidFill>
                          <a:srgbClr val="E95C3D"/>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Tone</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Emphasizes unity and sacrifice for the greater good</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Mentions specific British leaders like Grenville</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Target</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Appeals more to moral virtue and heavenly approval</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23" name="Google Shape;223;p31"/>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24" name="Google Shape;224;p31"/>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25" name="Google Shape;225;p31"/>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26" name="Google Shape;226;p31"/>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227" name="Google Shape;227;p31"/>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228" name="Google Shape;228;p31"/>
          <p:cNvPicPr preferRelativeResize="0"/>
          <p:nvPr/>
        </p:nvPicPr>
        <p:blipFill>
          <a:blip r:embed="rId5">
            <a:alphaModFix/>
          </a:blip>
          <a:stretch>
            <a:fillRect/>
          </a:stretch>
        </p:blipFill>
        <p:spPr>
          <a:xfrm>
            <a:off x="342975" y="1165660"/>
            <a:ext cx="665011" cy="66501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